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  <p:sldMasterId id="2147483661" r:id="rId2"/>
    <p:sldMasterId id="2147483676" r:id="rId3"/>
    <p:sldMasterId id="2147483691" r:id="rId4"/>
  </p:sldMasterIdLst>
  <p:notesMasterIdLst>
    <p:notesMasterId r:id="rId55"/>
  </p:notesMasterIdLst>
  <p:sldIdLst>
    <p:sldId id="465" r:id="rId5"/>
    <p:sldId id="466" r:id="rId6"/>
    <p:sldId id="467" r:id="rId7"/>
    <p:sldId id="468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erriweather" pitchFamily="2" charset="77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oboto Light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798"/>
    <a:srgbClr val="E0E0E0"/>
    <a:srgbClr val="ADDCA6"/>
    <a:srgbClr val="C12126"/>
    <a:srgbClr val="2977B8"/>
    <a:srgbClr val="BDAC90"/>
    <a:srgbClr val="9D8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4"/>
    <p:restoredTop sz="93954"/>
  </p:normalViewPr>
  <p:slideViewPr>
    <p:cSldViewPr snapToGrid="0">
      <p:cViewPr varScale="1">
        <p:scale>
          <a:sx n="110" d="100"/>
          <a:sy n="110" d="100"/>
        </p:scale>
        <p:origin x="133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22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00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613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96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4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306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808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543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42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112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ts val="2800"/>
              <a:buNone/>
              <a:defRPr sz="3000" b="1"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378819"/>
            <a:ext cx="8520600" cy="3190056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0" lvl="0" indent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hape 1337"/>
          <p:cNvCxnSpPr/>
          <p:nvPr userDrawn="1"/>
        </p:nvCxnSpPr>
        <p:spPr>
          <a:xfrm>
            <a:off x="311700" y="1008700"/>
            <a:ext cx="341100" cy="0"/>
          </a:xfrm>
          <a:prstGeom prst="straightConnector1">
            <a:avLst/>
          </a:prstGeom>
          <a:noFill/>
          <a:ln w="38100" cap="flat" cmpd="sng">
            <a:solidFill>
              <a:srgbClr val="09579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8821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303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480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063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166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77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818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643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509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83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022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210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6313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439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ts val="2800"/>
              <a:buNone/>
              <a:defRPr sz="3000" b="1"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378819"/>
            <a:ext cx="8520600" cy="3190056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0" lvl="0" indent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hape 1337"/>
          <p:cNvCxnSpPr/>
          <p:nvPr userDrawn="1"/>
        </p:nvCxnSpPr>
        <p:spPr>
          <a:xfrm>
            <a:off x="311700" y="1008700"/>
            <a:ext cx="341100" cy="0"/>
          </a:xfrm>
          <a:prstGeom prst="straightConnector1">
            <a:avLst/>
          </a:prstGeom>
          <a:noFill/>
          <a:ln w="38100" cap="flat" cmpd="sng">
            <a:solidFill>
              <a:srgbClr val="09579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0524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575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16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770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048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395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465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2232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7437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878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54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772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171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17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8557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9152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ts val="2800"/>
              <a:buNone/>
              <a:defRPr sz="3000" b="1"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378819"/>
            <a:ext cx="8520600" cy="3190056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0" lvl="0" indent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hape 1337"/>
          <p:cNvCxnSpPr/>
          <p:nvPr userDrawn="1"/>
        </p:nvCxnSpPr>
        <p:spPr>
          <a:xfrm>
            <a:off x="311700" y="1008700"/>
            <a:ext cx="341100" cy="0"/>
          </a:xfrm>
          <a:prstGeom prst="straightConnector1">
            <a:avLst/>
          </a:prstGeom>
          <a:noFill/>
          <a:ln w="38100" cap="flat" cmpd="sng">
            <a:solidFill>
              <a:srgbClr val="09579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7865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fld id="{00000000-1234-1234-1234-123412341234}" type="slidenum">
              <a:rPr lang="sv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sv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6524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35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13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Merriweather" panose="000005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47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87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38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77"/>
          <p:cNvSpPr/>
          <p:nvPr userDrawn="1"/>
        </p:nvSpPr>
        <p:spPr>
          <a:xfrm>
            <a:off x="-1" y="4710300"/>
            <a:ext cx="9144001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Shape 78"/>
          <p:cNvPicPr preferRelativeResize="0"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65" y="4870978"/>
            <a:ext cx="1198525" cy="170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36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95798"/>
          </a:solidFill>
          <a:latin typeface="Merriweather" panose="00000500000000000000" pitchFamily="2" charset="0"/>
          <a:ea typeface="+mj-ea"/>
          <a:cs typeface="+mj-cs"/>
        </a:defRPr>
      </a:lvl1pPr>
    </p:titleStyle>
    <p:bodyStyle>
      <a:lvl1pPr marL="339329" indent="-339329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06029" indent="-263129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010841" indent="-325041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343025" indent="-314325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682354" indent="-310754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77"/>
          <p:cNvSpPr/>
          <p:nvPr userDrawn="1"/>
        </p:nvSpPr>
        <p:spPr>
          <a:xfrm>
            <a:off x="-1" y="4710300"/>
            <a:ext cx="9144001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Shape 78"/>
          <p:cNvPicPr preferRelativeResize="0"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65" y="4870978"/>
            <a:ext cx="1198525" cy="170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16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95798"/>
          </a:solidFill>
          <a:latin typeface="Merriweather" panose="00000500000000000000" pitchFamily="2" charset="0"/>
          <a:ea typeface="+mj-ea"/>
          <a:cs typeface="+mj-cs"/>
        </a:defRPr>
      </a:lvl1pPr>
    </p:titleStyle>
    <p:bodyStyle>
      <a:lvl1pPr marL="339329" indent="-339329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06029" indent="-263129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010841" indent="-325041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343025" indent="-314325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682354" indent="-310754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881B6902-6B45-45B4-B912-1C9E029F9CA4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17/07/2019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CBA6321C-57DA-4DE3-9423-4965CB350338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77"/>
          <p:cNvSpPr/>
          <p:nvPr userDrawn="1"/>
        </p:nvSpPr>
        <p:spPr>
          <a:xfrm>
            <a:off x="-1" y="4710300"/>
            <a:ext cx="9144001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Shape 78"/>
          <p:cNvPicPr preferRelativeResize="0"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65" y="4870978"/>
            <a:ext cx="1198525" cy="170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00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95798"/>
          </a:solidFill>
          <a:latin typeface="Merriweather" panose="00000500000000000000" pitchFamily="2" charset="0"/>
          <a:ea typeface="+mj-ea"/>
          <a:cs typeface="+mj-cs"/>
        </a:defRPr>
      </a:lvl1pPr>
    </p:titleStyle>
    <p:bodyStyle>
      <a:lvl1pPr marL="339329" indent="-339329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06029" indent="-263129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010841" indent="-325041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343025" indent="-314325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682354" indent="-310754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owminder/FlowKit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impactalliance.org/wp-content/uploads/2019/02/FlowKit_UnlockingthePowerofMobileData.pdf" TargetMode="External"/><Relationship Id="rId2" Type="http://schemas.openxmlformats.org/officeDocument/2006/relationships/hyperlink" Target="https://flowkit.xyz/worked_example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jp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jp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jpg"/><Relationship Id="rId15" Type="http://schemas.openxmlformats.org/officeDocument/2006/relationships/image" Target="../media/image20.png"/><Relationship Id="rId23" Type="http://schemas.openxmlformats.org/officeDocument/2006/relationships/image" Target="../media/image28.jp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b="7665"/>
          <a:stretch/>
        </p:blipFill>
        <p:spPr>
          <a:xfrm>
            <a:off x="0" y="0"/>
            <a:ext cx="9144000" cy="51507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04975" y="0"/>
            <a:ext cx="573405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65" name="Shape 165"/>
          <p:cNvSpPr txBox="1"/>
          <p:nvPr/>
        </p:nvSpPr>
        <p:spPr>
          <a:xfrm>
            <a:off x="1674344" y="1567033"/>
            <a:ext cx="5795312" cy="18304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lt1"/>
              </a:buClr>
              <a:buSzPts val="2400"/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World Bank Training Workshop:</a:t>
            </a:r>
          </a:p>
          <a:p>
            <a:pPr lvl="0" algn="ctr">
              <a:lnSpc>
                <a:spcPct val="150000"/>
              </a:lnSpc>
              <a:buClr>
                <a:schemeClr val="lt1"/>
              </a:buClr>
              <a:buSzPts val="2400"/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to Call Detail Records Analysis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976058" y="3640006"/>
            <a:ext cx="7349700" cy="8134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sv-SE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18 July 2019</a:t>
            </a:r>
          </a:p>
          <a:p>
            <a:pPr lvl="0" algn="ctr">
              <a:lnSpc>
                <a:spcPct val="150000"/>
              </a:lnSpc>
            </a:pPr>
            <a:r>
              <a:rPr lang="sv-SE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Tracey Li</a:t>
            </a:r>
          </a:p>
          <a:p>
            <a:pPr lvl="0" algn="ctr">
              <a:lnSpc>
                <a:spcPct val="150000"/>
              </a:lnSpc>
            </a:pPr>
            <a:r>
              <a:rPr lang="en-US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tracey.li@flowminder.org </a:t>
            </a:r>
            <a:endParaRPr i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95" y="699517"/>
            <a:ext cx="4071209" cy="577904"/>
          </a:xfrm>
          <a:prstGeom prst="rect">
            <a:avLst/>
          </a:prstGeom>
        </p:spPr>
      </p:pic>
      <p:cxnSp>
        <p:nvCxnSpPr>
          <p:cNvPr id="9" name="Shape 166"/>
          <p:cNvCxnSpPr/>
          <p:nvPr/>
        </p:nvCxnSpPr>
        <p:spPr>
          <a:xfrm>
            <a:off x="4344597" y="3526815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202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can you do with CDR data?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898" y="1299410"/>
            <a:ext cx="2559681" cy="991402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292160" y="1299410"/>
            <a:ext cx="2559681" cy="991402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6256422" y="1299409"/>
            <a:ext cx="2559681" cy="991403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334;p38">
            <a:extLst>
              <a:ext uri="{FF2B5EF4-FFF2-40B4-BE49-F238E27FC236}">
                <a16:creationId xmlns:a16="http://schemas.microsoft.com/office/drawing/2014/main" id="{14CF8257-7FDE-E642-8B2D-7EA996B5EA28}"/>
              </a:ext>
            </a:extLst>
          </p:cNvPr>
          <p:cNvSpPr txBox="1"/>
          <p:nvPr/>
        </p:nvSpPr>
        <p:spPr>
          <a:xfrm>
            <a:off x="6267067" y="1299409"/>
            <a:ext cx="2565233" cy="64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4000"/>
              </a:lnSpc>
              <a:buClr>
                <a:schemeClr val="dk1"/>
              </a:buClr>
              <a:buSzPts val="1300"/>
              <a:defRPr sz="160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r>
              <a:rPr lang="en-GB" dirty="0">
                <a:sym typeface="Roboto Light"/>
              </a:rPr>
              <a:t>Profiling e.g. inferring poverty status from calling behaviour</a:t>
            </a:r>
          </a:p>
        </p:txBody>
      </p:sp>
      <p:sp>
        <p:nvSpPr>
          <p:cNvPr id="26" name="Google Shape;334;p38"/>
          <p:cNvSpPr txBox="1"/>
          <p:nvPr/>
        </p:nvSpPr>
        <p:spPr>
          <a:xfrm>
            <a:off x="334891" y="1409169"/>
            <a:ext cx="2552688" cy="77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Location and mobility analysis of populations</a:t>
            </a:r>
          </a:p>
        </p:txBody>
      </p:sp>
      <p:sp>
        <p:nvSpPr>
          <p:cNvPr id="27" name="Google Shape;334;p38">
            <a:extLst>
              <a:ext uri="{FF2B5EF4-FFF2-40B4-BE49-F238E27FC236}">
                <a16:creationId xmlns:a16="http://schemas.microsoft.com/office/drawing/2014/main" id="{78FEDBDF-43CD-5E46-B082-CCAB562725EF}"/>
              </a:ext>
            </a:extLst>
          </p:cNvPr>
          <p:cNvSpPr txBox="1"/>
          <p:nvPr/>
        </p:nvSpPr>
        <p:spPr>
          <a:xfrm>
            <a:off x="3292160" y="1307172"/>
            <a:ext cx="2554129" cy="1060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4000"/>
              </a:lnSpc>
              <a:buClr>
                <a:schemeClr val="dk1"/>
              </a:buClr>
              <a:buSzPts val="1300"/>
              <a:defRPr sz="160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r>
              <a:rPr lang="en-GB" dirty="0">
                <a:sym typeface="Roboto Light"/>
              </a:rPr>
              <a:t>Social network analysis – study connections between populations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5C6E7E-A4BD-554A-AC9F-6B020424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39" y="2477573"/>
            <a:ext cx="2099969" cy="9848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D2E197-523C-1F46-B1F8-E5B491A0F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393" y="2374116"/>
            <a:ext cx="1598579" cy="14007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5A2C9D-EE2C-9245-B898-0F376C6A7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50" y="2477573"/>
            <a:ext cx="2271134" cy="11416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199A9BD-BBB7-7145-A0DB-7E8EA8A5EC7B}"/>
              </a:ext>
            </a:extLst>
          </p:cNvPr>
          <p:cNvSpPr/>
          <p:nvPr/>
        </p:nvSpPr>
        <p:spPr>
          <a:xfrm>
            <a:off x="334892" y="3906872"/>
            <a:ext cx="2552688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R. Wilson et al. (2016). Rapid and near real-time assessments of population displacement using mobile phone data following disasters: the 2015 Nepal earthquake. </a:t>
            </a:r>
            <a:r>
              <a:rPr lang="en-GB" sz="800" i="1" dirty="0" err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PLoS</a:t>
            </a:r>
            <a:r>
              <a:rPr lang="en-GB" sz="8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 Currents.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DFD3DA-FFF6-5C43-B9E9-C530CD209832}"/>
              </a:ext>
            </a:extLst>
          </p:cNvPr>
          <p:cNvSpPr/>
          <p:nvPr/>
        </p:nvSpPr>
        <p:spPr>
          <a:xfrm>
            <a:off x="6267067" y="3914437"/>
            <a:ext cx="2549036" cy="513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J. E. Steele et al. (2016). Mapping poverty using mobile phone and satellite data. Journal of the Royal Society Interface.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09FF27-6AC5-F14B-BE98-3E0571E390BB}"/>
              </a:ext>
            </a:extLst>
          </p:cNvPr>
          <p:cNvSpPr/>
          <p:nvPr/>
        </p:nvSpPr>
        <p:spPr>
          <a:xfrm>
            <a:off x="3292159" y="3906871"/>
            <a:ext cx="2554130" cy="513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D. P. Nguyen et al. (2011). Adaptive algorithms for detecting community structure in dynamic social networks. Proceedings IEEE INFOCOM.</a:t>
            </a:r>
          </a:p>
        </p:txBody>
      </p:sp>
      <p:sp>
        <p:nvSpPr>
          <p:cNvPr id="34" name="Google Shape;337;p38"/>
          <p:cNvSpPr/>
          <p:nvPr/>
        </p:nvSpPr>
        <p:spPr>
          <a:xfrm>
            <a:off x="-50" y="4710300"/>
            <a:ext cx="9144000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5" name="Google Shape;33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0950" y="4769312"/>
            <a:ext cx="818852" cy="3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52" y="4815923"/>
            <a:ext cx="1004303" cy="2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9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How is CDR analysis relevant in LMICs?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Accurate data on population movements are necessary inputs to relief / eradication / intervention programs in LMICs to address the following: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13" y="2722843"/>
            <a:ext cx="973775" cy="681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9" y="2722843"/>
            <a:ext cx="680448" cy="680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00" y="2732828"/>
            <a:ext cx="680448" cy="6804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0893" y="3652521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Natural disasters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1320" y="3642536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Conflicts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4366" y="3652521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Infectious diseases</a:t>
            </a:r>
          </a:p>
        </p:txBody>
      </p:sp>
    </p:spTree>
    <p:extLst>
      <p:ext uri="{BB962C8B-B14F-4D97-AF65-F5344CB8AC3E}">
        <p14:creationId xmlns:p14="http://schemas.microsoft.com/office/powerpoint/2010/main" val="172376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How is CDR analysis relevant in HICs?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1700" y="1365065"/>
            <a:ext cx="8520600" cy="1271923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Accurate data on population distributions and movements is often available in HICs.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However, performing manual population counts at high temporal resolution is impractical. There is value in inferring dynamic population counts from CDR data e.g.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7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" name="Google Shape;7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5797" y="2845588"/>
            <a:ext cx="792761" cy="79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1562" y="2855480"/>
            <a:ext cx="792762" cy="79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8572" y="2855480"/>
            <a:ext cx="772975" cy="7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097473" y="3842002"/>
            <a:ext cx="202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Intra-census regional population estimates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0355" y="3837055"/>
            <a:ext cx="202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Seasonal migration and travel patterns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3238" y="3843522"/>
            <a:ext cx="202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Real-time commuting patterns </a:t>
            </a:r>
          </a:p>
        </p:txBody>
      </p:sp>
    </p:spTree>
    <p:extLst>
      <p:ext uri="{BB962C8B-B14F-4D97-AF65-F5344CB8AC3E}">
        <p14:creationId xmlns:p14="http://schemas.microsoft.com/office/powerpoint/2010/main" val="64038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1"/>
          <a:stretch/>
        </p:blipFill>
        <p:spPr>
          <a:xfrm>
            <a:off x="0" y="-28876"/>
            <a:ext cx="9143999" cy="52168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84"/>
            <a:ext cx="914400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233868"/>
            <a:ext cx="7349700" cy="675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quality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54223" y="3112843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0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Data quality – system or processing issues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following issues are commonly seen in a raw CDR dataset: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missing for some time period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Corrupted records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Bugs in location e.g. location is outside country borders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300"/>
              <a:buFontTx/>
              <a:buChar char="-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These are typically due to operational or processing issues at the MNO.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Quality Assurance checks, prior to analysis, are very important!</a:t>
            </a:r>
          </a:p>
        </p:txBody>
      </p:sp>
    </p:spTree>
    <p:extLst>
      <p:ext uri="{BB962C8B-B14F-4D97-AF65-F5344CB8AC3E}">
        <p14:creationId xmlns:p14="http://schemas.microsoft.com/office/powerpoint/2010/main" val="50986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Data quality – Analysis issues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203740"/>
            <a:ext cx="8520600" cy="2923674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following are some of the inherent limitations of a CDR dataset that need to be taken into consideration during analysis: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Spatial resolution (density of cell towers) – how accurately can we determine someone’s location? Is this important?</a:t>
            </a:r>
          </a:p>
          <a:p>
            <a:pPr marL="34290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Temporal resolution – how frequently do people use their phones?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Inclusion of SIMs that belong to call centres or businesses, not individuals. 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dataset only includes people that use a SIM from a particular mobile operator.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many people use each SIM?</a:t>
            </a:r>
          </a:p>
        </p:txBody>
      </p:sp>
    </p:spTree>
    <p:extLst>
      <p:ext uri="{BB962C8B-B14F-4D97-AF65-F5344CB8AC3E}">
        <p14:creationId xmlns:p14="http://schemas.microsoft.com/office/powerpoint/2010/main" val="179677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Spatial resolution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11701" y="1378819"/>
            <a:ext cx="4472056" cy="3190056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density of cell towers affects the uncertainty of the location estimate if the location of the cell tower is the only available information (often the case).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8696E-385A-CC45-9079-2F86E237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75" y="445025"/>
            <a:ext cx="3667225" cy="36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Temporal resolution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33" name="Google Shape;334;p38"/>
          <p:cNvSpPr txBox="1"/>
          <p:nvPr/>
        </p:nvSpPr>
        <p:spPr>
          <a:xfrm>
            <a:off x="311700" y="1120787"/>
            <a:ext cx="8698900" cy="33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 lot of people use their phones infrequently (e.g. less than once a week) in LMICs.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Imagine you want to know whether someone has been displaced from their home.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Here are the locations that you see people at each day: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 1:               →        →        → →.  →        →        →         →	What conclusions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							do you draw about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 2:               →	        →        →        →        →        →         →   	each individual?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  		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 3:               →        →        →        →        →        →         →</a:t>
            </a:r>
          </a:p>
        </p:txBody>
      </p:sp>
      <p:sp>
        <p:nvSpPr>
          <p:cNvPr id="34" name="Google Shape;336;p38"/>
          <p:cNvSpPr/>
          <p:nvPr/>
        </p:nvSpPr>
        <p:spPr>
          <a:xfrm>
            <a:off x="4475618" y="2260005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15040C-BBAE-494A-8B88-C04FC20D2D51}"/>
              </a:ext>
            </a:extLst>
          </p:cNvPr>
          <p:cNvSpPr/>
          <p:nvPr/>
        </p:nvSpPr>
        <p:spPr>
          <a:xfrm>
            <a:off x="1664404" y="2694183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088C34-3B16-2740-B5D9-36AEB0FED2B5}"/>
              </a:ext>
            </a:extLst>
          </p:cNvPr>
          <p:cNvSpPr/>
          <p:nvPr/>
        </p:nvSpPr>
        <p:spPr>
          <a:xfrm>
            <a:off x="2256642" y="2694183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5179DA-83CF-C348-AC8C-DAA013D8681A}"/>
              </a:ext>
            </a:extLst>
          </p:cNvPr>
          <p:cNvSpPr/>
          <p:nvPr/>
        </p:nvSpPr>
        <p:spPr>
          <a:xfrm>
            <a:off x="2884191" y="2694181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331609-767F-074A-868D-BA9D57EBAF13}"/>
              </a:ext>
            </a:extLst>
          </p:cNvPr>
          <p:cNvSpPr/>
          <p:nvPr/>
        </p:nvSpPr>
        <p:spPr>
          <a:xfrm>
            <a:off x="3466200" y="2694182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9A5080-4E5D-CA40-B09D-CD91DF1793C2}"/>
              </a:ext>
            </a:extLst>
          </p:cNvPr>
          <p:cNvSpPr/>
          <p:nvPr/>
        </p:nvSpPr>
        <p:spPr>
          <a:xfrm>
            <a:off x="4089337" y="2694181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E9314C-5C64-A94A-8531-33DDB17E3B0A}"/>
              </a:ext>
            </a:extLst>
          </p:cNvPr>
          <p:cNvSpPr/>
          <p:nvPr/>
        </p:nvSpPr>
        <p:spPr>
          <a:xfrm>
            <a:off x="4709918" y="2694180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82D5CB1-73DC-1A45-A0DF-4CC1346C6944}"/>
              </a:ext>
            </a:extLst>
          </p:cNvPr>
          <p:cNvSpPr/>
          <p:nvPr/>
        </p:nvSpPr>
        <p:spPr>
          <a:xfrm>
            <a:off x="5337467" y="2697801"/>
            <a:ext cx="324091" cy="347241"/>
          </a:xfrm>
          <a:prstGeom prst="ellipse">
            <a:avLst/>
          </a:prstGeom>
          <a:solidFill>
            <a:srgbClr val="2977B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CC14A5-D197-BB40-8BCA-9615507BD57B}"/>
              </a:ext>
            </a:extLst>
          </p:cNvPr>
          <p:cNvSpPr/>
          <p:nvPr/>
        </p:nvSpPr>
        <p:spPr>
          <a:xfrm>
            <a:off x="5993168" y="2694180"/>
            <a:ext cx="324091" cy="347241"/>
          </a:xfrm>
          <a:prstGeom prst="ellipse">
            <a:avLst/>
          </a:prstGeom>
          <a:solidFill>
            <a:srgbClr val="2977B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3B3670-8738-2F4E-B619-9F8B851E6E2A}"/>
              </a:ext>
            </a:extLst>
          </p:cNvPr>
          <p:cNvSpPr/>
          <p:nvPr/>
        </p:nvSpPr>
        <p:spPr>
          <a:xfrm>
            <a:off x="1664404" y="3439363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ADEC3F-3825-9B44-9A9D-E3D94C715FC9}"/>
              </a:ext>
            </a:extLst>
          </p:cNvPr>
          <p:cNvSpPr/>
          <p:nvPr/>
        </p:nvSpPr>
        <p:spPr>
          <a:xfrm>
            <a:off x="2256641" y="3443440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B6C8B4E-7D6A-5440-BC79-E4E508E7941B}"/>
              </a:ext>
            </a:extLst>
          </p:cNvPr>
          <p:cNvSpPr/>
          <p:nvPr/>
        </p:nvSpPr>
        <p:spPr>
          <a:xfrm>
            <a:off x="2871092" y="3439363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94FDEE-CD60-DE48-AD9B-28D47BB3B2F1}"/>
              </a:ext>
            </a:extLst>
          </p:cNvPr>
          <p:cNvSpPr/>
          <p:nvPr/>
        </p:nvSpPr>
        <p:spPr>
          <a:xfrm>
            <a:off x="3485544" y="3439363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166704-9E43-C64B-93CC-1D7B0FC3CE83}"/>
              </a:ext>
            </a:extLst>
          </p:cNvPr>
          <p:cNvSpPr/>
          <p:nvPr/>
        </p:nvSpPr>
        <p:spPr>
          <a:xfrm>
            <a:off x="4089336" y="3439363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C9BA60D-DADC-5041-8FE0-464304CBA72A}"/>
              </a:ext>
            </a:extLst>
          </p:cNvPr>
          <p:cNvSpPr/>
          <p:nvPr/>
        </p:nvSpPr>
        <p:spPr>
          <a:xfrm>
            <a:off x="4709918" y="3440603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1E23D3-98C1-3748-90A4-6BA2A184B6D2}"/>
              </a:ext>
            </a:extLst>
          </p:cNvPr>
          <p:cNvSpPr/>
          <p:nvPr/>
        </p:nvSpPr>
        <p:spPr>
          <a:xfrm>
            <a:off x="5336358" y="3439363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3EEF71-AC29-FC46-A75A-1A473D7AC0F5}"/>
              </a:ext>
            </a:extLst>
          </p:cNvPr>
          <p:cNvSpPr/>
          <p:nvPr/>
        </p:nvSpPr>
        <p:spPr>
          <a:xfrm>
            <a:off x="5993168" y="3447775"/>
            <a:ext cx="324091" cy="347241"/>
          </a:xfrm>
          <a:prstGeom prst="ellipse">
            <a:avLst/>
          </a:prstGeom>
          <a:solidFill>
            <a:srgbClr val="2977B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D51B551-476C-0041-9A8C-D891B858BE64}"/>
              </a:ext>
            </a:extLst>
          </p:cNvPr>
          <p:cNvSpPr/>
          <p:nvPr/>
        </p:nvSpPr>
        <p:spPr>
          <a:xfrm>
            <a:off x="1664404" y="4155157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6AF7629-708B-3944-83D0-711EA0475199}"/>
              </a:ext>
            </a:extLst>
          </p:cNvPr>
          <p:cNvSpPr/>
          <p:nvPr/>
        </p:nvSpPr>
        <p:spPr>
          <a:xfrm>
            <a:off x="2256640" y="4180179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3952A90-B8FB-0443-92C9-CAFE6431260D}"/>
              </a:ext>
            </a:extLst>
          </p:cNvPr>
          <p:cNvSpPr/>
          <p:nvPr/>
        </p:nvSpPr>
        <p:spPr>
          <a:xfrm>
            <a:off x="2871631" y="4179546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087C49A-746A-BA4F-B028-8E17B65C963C}"/>
              </a:ext>
            </a:extLst>
          </p:cNvPr>
          <p:cNvSpPr/>
          <p:nvPr/>
        </p:nvSpPr>
        <p:spPr>
          <a:xfrm>
            <a:off x="3485544" y="4169212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F27DA4-F7D2-1B47-9C47-1249E00B8716}"/>
              </a:ext>
            </a:extLst>
          </p:cNvPr>
          <p:cNvSpPr/>
          <p:nvPr/>
        </p:nvSpPr>
        <p:spPr>
          <a:xfrm>
            <a:off x="4089336" y="4155157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102ADC-6A3F-854E-90ED-F3764E1455ED}"/>
              </a:ext>
            </a:extLst>
          </p:cNvPr>
          <p:cNvSpPr/>
          <p:nvPr/>
        </p:nvSpPr>
        <p:spPr>
          <a:xfrm>
            <a:off x="4709918" y="4157637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459C4FF-0E4B-5444-ADA9-11C45BFBCC98}"/>
              </a:ext>
            </a:extLst>
          </p:cNvPr>
          <p:cNvSpPr/>
          <p:nvPr/>
        </p:nvSpPr>
        <p:spPr>
          <a:xfrm>
            <a:off x="5336358" y="4155157"/>
            <a:ext cx="324091" cy="34724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B9483CA-E62F-5047-A156-E6AB2C9F63E1}"/>
              </a:ext>
            </a:extLst>
          </p:cNvPr>
          <p:cNvSpPr/>
          <p:nvPr/>
        </p:nvSpPr>
        <p:spPr>
          <a:xfrm>
            <a:off x="5993168" y="4141102"/>
            <a:ext cx="324091" cy="347241"/>
          </a:xfrm>
          <a:prstGeom prst="ellipse">
            <a:avLst/>
          </a:prstGeom>
          <a:solidFill>
            <a:srgbClr val="2977B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94886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Sampling bias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idx="1"/>
          </p:nvPr>
        </p:nvSpPr>
        <p:spPr>
          <a:xfrm>
            <a:off x="311701" y="1378819"/>
            <a:ext cx="8187406" cy="3190056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Typically, we only have access to data from a single MNO.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Are the people in the dataset representative of the entire population that we want to make inferences about?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not, what is the demographic and geographic distribution of individuals included in the dataset?</a:t>
            </a:r>
          </a:p>
        </p:txBody>
      </p:sp>
    </p:spTree>
    <p:extLst>
      <p:ext uri="{BB962C8B-B14F-4D97-AF65-F5344CB8AC3E}">
        <p14:creationId xmlns:p14="http://schemas.microsoft.com/office/powerpoint/2010/main" val="254697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SIMs per person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4491306" cy="3190056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It is more common for people in LMICs to use multiple SIMs.</a:t>
            </a:r>
          </a:p>
          <a:p>
            <a:pPr marL="171450" indent="-17145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2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“The GSMA Intelligence Consumer Survey 2016 shows that variable network quality is the second biggest driver of multi-SIM ownership.”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indent="-342900">
              <a:buClr>
                <a:srgbClr val="095798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EBAA3-6E5F-C84A-91D4-8003E0E9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8" y="885850"/>
            <a:ext cx="3678572" cy="32180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1005" y="4791469"/>
            <a:ext cx="70745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https://www.gsmaintelligence.com/research/2017/01/variable-network-quality-a-key-driver-of-multi-sim-ownership/597/</a:t>
            </a:r>
          </a:p>
        </p:txBody>
      </p:sp>
    </p:spTree>
    <p:extLst>
      <p:ext uri="{BB962C8B-B14F-4D97-AF65-F5344CB8AC3E}">
        <p14:creationId xmlns:p14="http://schemas.microsoft.com/office/powerpoint/2010/main" val="77122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1700" y="1284226"/>
            <a:ext cx="8520600" cy="3190056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 to Flowminder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 to Call Detail Records (CDRs)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quality considerations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methods and applications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Obtaining access to CDR data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Hands-on analysis exercises with simulated data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indent="-342900">
              <a:buClr>
                <a:srgbClr val="095798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8657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SIMs per person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8520600" cy="1123745"/>
          </a:xfrm>
        </p:spPr>
        <p:txBody>
          <a:bodyPr>
            <a:normAutofit fontScale="92500"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We know also from ICT surveys that family members and friends often share a SIM.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Therefore, assuming that “1 SIM = 1 person” isn’t always valid.</a:t>
            </a:r>
          </a:p>
          <a:p>
            <a:pPr marL="285750" lvl="0" indent="-285750" algn="just">
              <a:lnSpc>
                <a:spcPct val="150000"/>
              </a:lnSpc>
              <a:buClr>
                <a:schemeClr val="dk1"/>
              </a:buClr>
              <a:buSzPts val="1300"/>
              <a:buFontTx/>
              <a:buChar char="-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215901" lvl="0" indent="-228601" algn="just">
              <a:lnSpc>
                <a:spcPct val="150000"/>
              </a:lnSpc>
              <a:buClr>
                <a:schemeClr val="dk1"/>
              </a:buClr>
              <a:buSzPts val="1300"/>
              <a:buFont typeface="Roboto"/>
              <a:buChar char="•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endParaRPr lang="en-GB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75" y="3154708"/>
            <a:ext cx="397290" cy="5479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12" y="3106499"/>
            <a:ext cx="397290" cy="5479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77" y="3320527"/>
            <a:ext cx="397290" cy="5479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6957739" y="3026448"/>
            <a:ext cx="330812" cy="4758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7361000" y="3026448"/>
            <a:ext cx="330812" cy="4758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7764261" y="3026448"/>
            <a:ext cx="330812" cy="4758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42" y="3325576"/>
            <a:ext cx="397290" cy="5479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1840204" y="3031497"/>
            <a:ext cx="330812" cy="4758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06" y="3228281"/>
            <a:ext cx="397290" cy="5479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t="24258" r="40248" b="23889"/>
          <a:stretch/>
        </p:blipFill>
        <p:spPr>
          <a:xfrm>
            <a:off x="4881568" y="2934202"/>
            <a:ext cx="330812" cy="4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8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SIMs per person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17" name="Google Shape;334;p38"/>
          <p:cNvSpPr txBox="1"/>
          <p:nvPr/>
        </p:nvSpPr>
        <p:spPr>
          <a:xfrm>
            <a:off x="385655" y="1315777"/>
            <a:ext cx="8203453" cy="33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We know that many family members often share a phone. Why is this important?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If we have a sequence of locations:      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 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→. →        →       →        →        →       →       →        →     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Did 1 person visit all 4 locations [A B C D]?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Or did person 1 visit [A B C] and another visit [A B D]?</a:t>
            </a:r>
          </a:p>
          <a:p>
            <a:pPr lvl="0" algn="just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This is important to know when studying e.g. infectious disease spread.</a:t>
            </a:r>
          </a:p>
        </p:txBody>
      </p:sp>
      <p:sp>
        <p:nvSpPr>
          <p:cNvPr id="18" name="Google Shape;336;p38"/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BBF484-FD0A-7246-A31F-191668EC0221}"/>
              </a:ext>
            </a:extLst>
          </p:cNvPr>
          <p:cNvSpPr/>
          <p:nvPr/>
        </p:nvSpPr>
        <p:spPr>
          <a:xfrm>
            <a:off x="462160" y="2477792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1A4450-C7E8-934B-AFFE-86B527A4377A}"/>
              </a:ext>
            </a:extLst>
          </p:cNvPr>
          <p:cNvSpPr/>
          <p:nvPr/>
        </p:nvSpPr>
        <p:spPr>
          <a:xfrm>
            <a:off x="1052664" y="2477792"/>
            <a:ext cx="324091" cy="347241"/>
          </a:xfrm>
          <a:prstGeom prst="ellipse">
            <a:avLst/>
          </a:prstGeom>
          <a:solidFill>
            <a:srgbClr val="2977B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04104B-FD08-AB42-B470-30139C007085}"/>
              </a:ext>
            </a:extLst>
          </p:cNvPr>
          <p:cNvSpPr/>
          <p:nvPr/>
        </p:nvSpPr>
        <p:spPr>
          <a:xfrm>
            <a:off x="1659298" y="2484666"/>
            <a:ext cx="324091" cy="3472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92BB2F-74FA-6748-8D57-0068A353DA19}"/>
              </a:ext>
            </a:extLst>
          </p:cNvPr>
          <p:cNvSpPr/>
          <p:nvPr/>
        </p:nvSpPr>
        <p:spPr>
          <a:xfrm>
            <a:off x="2270027" y="2477792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3E757-BBD1-4B44-B9CD-E4315697A73C}"/>
              </a:ext>
            </a:extLst>
          </p:cNvPr>
          <p:cNvSpPr/>
          <p:nvPr/>
        </p:nvSpPr>
        <p:spPr>
          <a:xfrm>
            <a:off x="2849977" y="2484666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34EEACE-2F23-4540-9CE5-185064F1BECA}"/>
              </a:ext>
            </a:extLst>
          </p:cNvPr>
          <p:cNvSpPr/>
          <p:nvPr/>
        </p:nvSpPr>
        <p:spPr>
          <a:xfrm>
            <a:off x="3424003" y="2477791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42581D-93CC-B545-8FA8-3F1D3D7D2553}"/>
              </a:ext>
            </a:extLst>
          </p:cNvPr>
          <p:cNvSpPr/>
          <p:nvPr/>
        </p:nvSpPr>
        <p:spPr>
          <a:xfrm>
            <a:off x="3990600" y="2484666"/>
            <a:ext cx="324091" cy="347241"/>
          </a:xfrm>
          <a:prstGeom prst="ellipse">
            <a:avLst/>
          </a:prstGeom>
          <a:solidFill>
            <a:srgbClr val="2977B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CF883A3-9020-E844-B775-701A0DC25981}"/>
              </a:ext>
            </a:extLst>
          </p:cNvPr>
          <p:cNvSpPr/>
          <p:nvPr/>
        </p:nvSpPr>
        <p:spPr>
          <a:xfrm>
            <a:off x="4602495" y="2477790"/>
            <a:ext cx="324091" cy="347241"/>
          </a:xfrm>
          <a:prstGeom prst="ellipse">
            <a:avLst/>
          </a:prstGeom>
          <a:solidFill>
            <a:srgbClr val="BDAC9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21A6676-3D84-7041-9EBD-81F1D05B42BF}"/>
              </a:ext>
            </a:extLst>
          </p:cNvPr>
          <p:cNvSpPr/>
          <p:nvPr/>
        </p:nvSpPr>
        <p:spPr>
          <a:xfrm>
            <a:off x="5214390" y="2477790"/>
            <a:ext cx="324091" cy="347241"/>
          </a:xfrm>
          <a:prstGeom prst="ellipse">
            <a:avLst/>
          </a:prstGeom>
          <a:solidFill>
            <a:srgbClr val="ADDCA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0936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Examples of analysis considerations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idx="1"/>
          </p:nvPr>
        </p:nvSpPr>
        <p:spPr>
          <a:xfrm>
            <a:off x="311701" y="1378819"/>
            <a:ext cx="8187406" cy="319005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Which subscribers should we include in the analysis - what calling frequency is required in order for us to achieve the desired level of confidence in the analysis?</a:t>
            </a:r>
          </a:p>
          <a:p>
            <a:pPr marL="34290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Are the subscribers that we include in the analysis representative of the ones that we are leaving out?</a:t>
            </a:r>
          </a:p>
          <a:p>
            <a:pPr marL="34290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level of uncertainty in location can we tolerate?</a:t>
            </a:r>
          </a:p>
          <a:p>
            <a:pPr marL="34290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are the consequences of over-estimating (population counts) vs under-estimating?</a:t>
            </a:r>
          </a:p>
          <a:p>
            <a:pPr marL="34290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... Add your own here!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8120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140"/>
          <a:stretch/>
        </p:blipFill>
        <p:spPr>
          <a:xfrm>
            <a:off x="-13075" y="-19251"/>
            <a:ext cx="9170150" cy="52072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3075" y="-19251"/>
            <a:ext cx="9144000" cy="5207268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233868"/>
            <a:ext cx="7349700" cy="675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 methods and applications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54223" y="3112843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12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Post-disaster response: introduction and method 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idx="1"/>
          </p:nvPr>
        </p:nvSpPr>
        <p:spPr>
          <a:xfrm>
            <a:off x="311701" y="1378819"/>
            <a:ext cx="8187406" cy="3190056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After the 2015 earthquake in Nepal, the Flowminder/WorldPop teams used anonymised CDR data to quantify the impact on population movements.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Divide time period into 3 periods: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‘benchmark’ (pre-disaster)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‘comparison’ (just before disaster)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‘focal’ (after disaster)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Then count movements into and out of each region (‘flows’) during each period.</a:t>
            </a:r>
          </a:p>
        </p:txBody>
      </p:sp>
      <p:sp>
        <p:nvSpPr>
          <p:cNvPr id="5" name="Google Shape;337;p38"/>
          <p:cNvSpPr/>
          <p:nvPr/>
        </p:nvSpPr>
        <p:spPr>
          <a:xfrm>
            <a:off x="-50" y="4710300"/>
            <a:ext cx="9144000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6" name="Google Shape;33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0950" y="4769312"/>
            <a:ext cx="818852" cy="3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52" y="4815923"/>
            <a:ext cx="1004303" cy="2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39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Post-disaster response: analysis</a:t>
            </a:r>
          </a:p>
        </p:txBody>
      </p:sp>
      <p:sp>
        <p:nvSpPr>
          <p:cNvPr id="5" name="Google Shape;337;p38"/>
          <p:cNvSpPr/>
          <p:nvPr/>
        </p:nvSpPr>
        <p:spPr>
          <a:xfrm>
            <a:off x="-50" y="4710300"/>
            <a:ext cx="9144000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6" name="Google Shape;33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0950" y="4769312"/>
            <a:ext cx="818852" cy="3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52" y="4815923"/>
            <a:ext cx="1004303" cy="221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145B9-DB8A-2146-8E5C-23401BD3B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56" y="1231230"/>
            <a:ext cx="4391285" cy="2207384"/>
          </a:xfrm>
          <a:prstGeom prst="rect">
            <a:avLst/>
          </a:prstGeom>
        </p:spPr>
      </p:pic>
      <p:sp>
        <p:nvSpPr>
          <p:cNvPr id="9" name="Google Shape;334;p38"/>
          <p:cNvSpPr txBox="1"/>
          <p:nvPr/>
        </p:nvSpPr>
        <p:spPr>
          <a:xfrm>
            <a:off x="311700" y="1432155"/>
            <a:ext cx="4126920" cy="286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flows after the disaster with normal flows before the disaster.</a:t>
            </a:r>
          </a:p>
          <a:p>
            <a:pPr marL="285750" lvl="0" indent="-28575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lvl="0" indent="-28575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This shows how the disaster impacted people’s mobility behaviour.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CF692B-5425-4C40-8B66-D1B4C1FCB786}"/>
              </a:ext>
            </a:extLst>
          </p:cNvPr>
          <p:cNvSpPr/>
          <p:nvPr/>
        </p:nvSpPr>
        <p:spPr>
          <a:xfrm>
            <a:off x="4574285" y="3694866"/>
            <a:ext cx="4344256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0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R. Wilson et al. (2016). Rapid and near real-time assessments of population displacement using mobile phone data following disasters: the 2015 Nepal earthquake. </a:t>
            </a:r>
            <a:r>
              <a:rPr lang="en-GB" sz="1000" i="1" dirty="0" err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PLoS</a:t>
            </a:r>
            <a:r>
              <a:rPr lang="en-GB" sz="1000" i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 Currents.</a:t>
            </a:r>
          </a:p>
        </p:txBody>
      </p:sp>
    </p:spTree>
    <p:extLst>
      <p:ext uri="{BB962C8B-B14F-4D97-AF65-F5344CB8AC3E}">
        <p14:creationId xmlns:p14="http://schemas.microsoft.com/office/powerpoint/2010/main" val="405762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Predicting post-disaster movements: introduction</a:t>
            </a:r>
            <a:b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24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developed new methods in order to do the following:</a:t>
            </a:r>
          </a:p>
          <a:p>
            <a:pPr lvl="0">
              <a:lnSpc>
                <a:spcPct val="124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>
              <a:lnSpc>
                <a:spcPct val="124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Identify the subset of individuals who became internally-displaced persons (IDPs) as the result of a natural disaster.</a:t>
            </a:r>
          </a:p>
          <a:p>
            <a:pPr marL="342900" lvl="0" indent="-342900">
              <a:lnSpc>
                <a:spcPct val="124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Identify the location and duration of displacements.</a:t>
            </a:r>
          </a:p>
          <a:p>
            <a:pPr marL="342900" lvl="0" indent="-342900">
              <a:lnSpc>
                <a:spcPct val="124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models to describe and predict patterns of displacement.</a:t>
            </a:r>
          </a:p>
          <a:p>
            <a:pPr lvl="0">
              <a:lnSpc>
                <a:spcPct val="124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4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8585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GB" sz="2800" dirty="0">
                <a:latin typeface="Merriweather"/>
                <a:ea typeface="Merriweather"/>
                <a:cs typeface="Merriweather"/>
                <a:sym typeface="Merriweather"/>
              </a:rPr>
              <a:t>Predicting post-disaster movements: method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6089100" cy="3190056"/>
          </a:xfrm>
        </p:spPr>
        <p:txBody>
          <a:bodyPr>
            <a:normAutofit fontScale="77500" lnSpcReduction="2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Our new method is based on decomposing each person’s trajectory into a sequence of ‘stay locations’, separated by ‘steps’.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method has several components: spatial clustering, median filtering, imputation, step detection.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processed trajectory is a </a:t>
            </a:r>
            <a:r>
              <a:rPr lang="en-GB" sz="2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model</a:t>
            </a: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- a simplified approximation of the original trajectory. It is easy and fast to analyse.</a:t>
            </a:r>
          </a:p>
        </p:txBody>
      </p:sp>
      <p:sp>
        <p:nvSpPr>
          <p:cNvPr id="2" name="Rectangle 1"/>
          <p:cNvSpPr/>
          <p:nvPr/>
        </p:nvSpPr>
        <p:spPr>
          <a:xfrm>
            <a:off x="178067" y="4801729"/>
            <a:ext cx="7194884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T. Li, J. </a:t>
            </a:r>
            <a:r>
              <a:rPr lang="en-GB" sz="800" i="1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Dejby</a:t>
            </a: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, M. Albert, and V. Lefebvre (2019). Flowminder.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7DD72-8E29-4B46-A904-56F21033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808" y="1017725"/>
            <a:ext cx="2087492" cy="3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2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GB" sz="2800" dirty="0">
                <a:latin typeface="Merriweather"/>
                <a:ea typeface="Merriweather"/>
                <a:cs typeface="Merriweather"/>
                <a:sym typeface="Merriweather"/>
              </a:rPr>
              <a:t>Predicting post-disaster movements: method</a:t>
            </a:r>
            <a:br>
              <a:rPr lang="en-GB" sz="28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178067" y="4801729"/>
            <a:ext cx="7194884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T. Li, J. </a:t>
            </a:r>
            <a:r>
              <a:rPr lang="en-GB" sz="800" i="1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Dejby</a:t>
            </a: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, M. Albert, and V. Lefebvre (2019). Flowminder.</a:t>
            </a:r>
          </a:p>
        </p:txBody>
      </p:sp>
      <p:sp>
        <p:nvSpPr>
          <p:cNvPr id="9" name="Google Shape;334;p38">
            <a:extLst>
              <a:ext uri="{FF2B5EF4-FFF2-40B4-BE49-F238E27FC236}">
                <a16:creationId xmlns:a16="http://schemas.microsoft.com/office/drawing/2014/main" id="{EE8CCC8C-0828-9344-8D06-8A7C01E36465}"/>
              </a:ext>
            </a:extLst>
          </p:cNvPr>
          <p:cNvSpPr txBox="1"/>
          <p:nvPr/>
        </p:nvSpPr>
        <p:spPr>
          <a:xfrm>
            <a:off x="329267" y="1209042"/>
            <a:ext cx="8526497" cy="8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used the modelled trajectories to identify the following groups: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F3929-184C-8847-AB51-F51E5FF5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6" y="2460169"/>
            <a:ext cx="2228753" cy="1485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0928D-C319-6341-BBD0-E02B2F5E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04" y="2465312"/>
            <a:ext cx="2289644" cy="1526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CF44EC-D736-7844-9E01-37A67C434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63" y="2482050"/>
            <a:ext cx="2289641" cy="1526428"/>
          </a:xfrm>
          <a:prstGeom prst="rect">
            <a:avLst/>
          </a:prstGeom>
        </p:spPr>
      </p:pic>
      <p:sp>
        <p:nvSpPr>
          <p:cNvPr id="13" name="Google Shape;334;p38">
            <a:extLst>
              <a:ext uri="{FF2B5EF4-FFF2-40B4-BE49-F238E27FC236}">
                <a16:creationId xmlns:a16="http://schemas.microsoft.com/office/drawing/2014/main" id="{2BE74D30-36E6-4241-9831-A9C195190BF3}"/>
              </a:ext>
            </a:extLst>
          </p:cNvPr>
          <p:cNvSpPr txBox="1"/>
          <p:nvPr/>
        </p:nvSpPr>
        <p:spPr>
          <a:xfrm>
            <a:off x="306148" y="4027375"/>
            <a:ext cx="8526497" cy="45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then analysed the social networks of the IDPs.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1700" y="1894637"/>
            <a:ext cx="2559681" cy="494859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5" name="Rectangle 14"/>
          <p:cNvSpPr/>
          <p:nvPr/>
        </p:nvSpPr>
        <p:spPr>
          <a:xfrm>
            <a:off x="3275962" y="1894637"/>
            <a:ext cx="2559681" cy="494859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Rectangle 15"/>
          <p:cNvSpPr/>
          <p:nvPr/>
        </p:nvSpPr>
        <p:spPr>
          <a:xfrm>
            <a:off x="6243302" y="1894636"/>
            <a:ext cx="2559681" cy="494860"/>
          </a:xfrm>
          <a:prstGeom prst="rect">
            <a:avLst/>
          </a:prstGeom>
          <a:solidFill>
            <a:srgbClr val="9D8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7" name="Google Shape;334;p38">
            <a:extLst>
              <a:ext uri="{FF2B5EF4-FFF2-40B4-BE49-F238E27FC236}">
                <a16:creationId xmlns:a16="http://schemas.microsoft.com/office/drawing/2014/main" id="{14CF8257-7FDE-E642-8B2D-7EA996B5EA28}"/>
              </a:ext>
            </a:extLst>
          </p:cNvPr>
          <p:cNvSpPr txBox="1"/>
          <p:nvPr/>
        </p:nvSpPr>
        <p:spPr>
          <a:xfrm>
            <a:off x="6267067" y="1922308"/>
            <a:ext cx="2565233" cy="4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4000"/>
              </a:lnSpc>
              <a:buClr>
                <a:schemeClr val="dk1"/>
              </a:buClr>
              <a:buSzPts val="1300"/>
              <a:defRPr sz="160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r>
              <a:rPr lang="en-GB" sz="1400" dirty="0">
                <a:sym typeface="Roboto Light"/>
              </a:rPr>
              <a:t>IDPs that remain displaced</a:t>
            </a:r>
          </a:p>
        </p:txBody>
      </p:sp>
      <p:sp>
        <p:nvSpPr>
          <p:cNvPr id="18" name="Google Shape;334;p38"/>
          <p:cNvSpPr txBox="1"/>
          <p:nvPr/>
        </p:nvSpPr>
        <p:spPr>
          <a:xfrm>
            <a:off x="306148" y="1922308"/>
            <a:ext cx="2552688" cy="41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IDPs that return home</a:t>
            </a:r>
          </a:p>
        </p:txBody>
      </p:sp>
      <p:sp>
        <p:nvSpPr>
          <p:cNvPr id="19" name="Google Shape;334;p38">
            <a:extLst>
              <a:ext uri="{FF2B5EF4-FFF2-40B4-BE49-F238E27FC236}">
                <a16:creationId xmlns:a16="http://schemas.microsoft.com/office/drawing/2014/main" id="{78FEDBDF-43CD-5E46-B082-CCAB562725EF}"/>
              </a:ext>
            </a:extLst>
          </p:cNvPr>
          <p:cNvSpPr txBox="1"/>
          <p:nvPr/>
        </p:nvSpPr>
        <p:spPr>
          <a:xfrm>
            <a:off x="3275962" y="1932622"/>
            <a:ext cx="2554129" cy="41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4000"/>
              </a:lnSpc>
              <a:buClr>
                <a:schemeClr val="dk1"/>
              </a:buClr>
              <a:buSzPts val="1300"/>
              <a:defRPr sz="160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r>
              <a:rPr lang="en-GB" sz="1400" dirty="0">
                <a:sym typeface="Roboto Light"/>
              </a:rPr>
              <a:t>IDPs that resettle somewhere</a:t>
            </a:r>
          </a:p>
        </p:txBody>
      </p:sp>
    </p:spTree>
    <p:extLst>
      <p:ext uri="{BB962C8B-B14F-4D97-AF65-F5344CB8AC3E}">
        <p14:creationId xmlns:p14="http://schemas.microsoft.com/office/powerpoint/2010/main" val="3901048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Predicting post-disaster movements: key findings</a:t>
            </a: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178067" y="4801729"/>
            <a:ext cx="7194884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J. </a:t>
            </a:r>
            <a:r>
              <a:rPr lang="en-GB" sz="800" i="1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Dejby</a:t>
            </a: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, T. Li, M. Albert, and V. Lefebvre (2019). Flowminder.</a:t>
            </a:r>
          </a:p>
        </p:txBody>
      </p:sp>
      <p:sp>
        <p:nvSpPr>
          <p:cNvPr id="20" name="Google Shape;334;p38">
            <a:extLst>
              <a:ext uri="{FF2B5EF4-FFF2-40B4-BE49-F238E27FC236}">
                <a16:creationId xmlns:a16="http://schemas.microsoft.com/office/drawing/2014/main" id="{EE8CCC8C-0828-9344-8D06-8A7C01E36465}"/>
              </a:ext>
            </a:extLst>
          </p:cNvPr>
          <p:cNvSpPr txBox="1"/>
          <p:nvPr/>
        </p:nvSpPr>
        <p:spPr>
          <a:xfrm>
            <a:off x="311700" y="1334171"/>
            <a:ext cx="8526497" cy="286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3000"/>
              </a:lnSpc>
              <a:spcAft>
                <a:spcPts val="1200"/>
              </a:spcAft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studied 3 disasters and found that:</a:t>
            </a:r>
            <a:b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lvl="0" indent="-285750">
              <a:lnSpc>
                <a:spcPct val="113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Most displacements occur a short distance (&lt; 10 km) from the IDP’s home</a:t>
            </a:r>
          </a:p>
          <a:p>
            <a:pPr marL="285750" lvl="0" indent="-285750">
              <a:lnSpc>
                <a:spcPct val="113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IDPs who have most of their contacts or familiar places around their home locations tended to be displaced closer to their home, regardless of disaster intensity</a:t>
            </a:r>
          </a:p>
          <a:p>
            <a:pPr marL="285750" lvl="0" indent="-285750">
              <a:lnSpc>
                <a:spcPct val="113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60-70% of long-distance displacements (&gt; 100 km) were made to join a contact or familiar place, and were generally far away from displacement sites.</a:t>
            </a:r>
            <a:b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494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0"/>
          <a:stretch/>
        </p:blipFill>
        <p:spPr>
          <a:xfrm>
            <a:off x="-4862" y="-58366"/>
            <a:ext cx="9148862" cy="5202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784"/>
            <a:ext cx="914400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057811"/>
            <a:ext cx="7349700" cy="135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to</a:t>
            </a:r>
          </a:p>
          <a:p>
            <a:pPr algn="ctr"/>
            <a:r>
              <a:rPr lang="en-GB" sz="33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Flowminder</a:t>
            </a:r>
            <a:endParaRPr lang="sv" sz="3300" b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66" name="Shape 166"/>
          <p:cNvCxnSpPr/>
          <p:nvPr/>
        </p:nvCxnSpPr>
        <p:spPr>
          <a:xfrm>
            <a:off x="4344597" y="3440102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1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Estimating internal migration: introduction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use of CDR data to produce official statistics is being explored by many National Statistics Offices (NSOs). Advantages are: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It may be cheaper than doing manual surveys.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It takes less time to produce the statistics.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Statistics can be produced more frequently than with surveys (possibly in real-time).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Which statistics can be accurately calculated using CDR data? </a:t>
            </a:r>
          </a:p>
        </p:txBody>
      </p:sp>
    </p:spTree>
    <p:extLst>
      <p:ext uri="{BB962C8B-B14F-4D97-AF65-F5344CB8AC3E}">
        <p14:creationId xmlns:p14="http://schemas.microsoft.com/office/powerpoint/2010/main" val="1102307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Estimating internal migration: results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sp>
        <p:nvSpPr>
          <p:cNvPr id="10" name="Google Shape;334;p38"/>
          <p:cNvSpPr txBox="1"/>
          <p:nvPr/>
        </p:nvSpPr>
        <p:spPr>
          <a:xfrm>
            <a:off x="311700" y="1442291"/>
            <a:ext cx="3172645" cy="91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comparison of migration flows in Namibia, calculated from CDR data, with census data from the same period (2011), shows extremely good consistency.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2A952-2DC8-EF4D-9C6A-C5DFE057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44" y="1338366"/>
            <a:ext cx="5366158" cy="2986384"/>
          </a:xfrm>
          <a:prstGeom prst="rect">
            <a:avLst/>
          </a:prstGeom>
        </p:spPr>
      </p:pic>
      <p:sp>
        <p:nvSpPr>
          <p:cNvPr id="13" name="Google Shape;337;p38"/>
          <p:cNvSpPr/>
          <p:nvPr/>
        </p:nvSpPr>
        <p:spPr>
          <a:xfrm>
            <a:off x="-50" y="4710300"/>
            <a:ext cx="9144000" cy="433200"/>
          </a:xfrm>
          <a:prstGeom prst="rect">
            <a:avLst/>
          </a:prstGeom>
          <a:solidFill>
            <a:srgbClr val="095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4" name="Google Shape;33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0950" y="4769312"/>
            <a:ext cx="818852" cy="3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52" y="4815923"/>
            <a:ext cx="1004303" cy="2219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AC23D0-7F27-F247-9BCD-FDB670B2702B}"/>
              </a:ext>
            </a:extLst>
          </p:cNvPr>
          <p:cNvSpPr/>
          <p:nvPr/>
        </p:nvSpPr>
        <p:spPr>
          <a:xfrm>
            <a:off x="163398" y="4775989"/>
            <a:ext cx="63432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800" i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S. Lai et al. (2019). Exploring the use of mobile phone data for national migration statistics. Nature Palgrave Communications.</a:t>
            </a:r>
          </a:p>
        </p:txBody>
      </p:sp>
    </p:spTree>
    <p:extLst>
      <p:ext uri="{BB962C8B-B14F-4D97-AF65-F5344CB8AC3E}">
        <p14:creationId xmlns:p14="http://schemas.microsoft.com/office/powerpoint/2010/main" val="2996159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75" y="7973"/>
            <a:ext cx="9170150" cy="51528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84"/>
            <a:ext cx="914400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233868"/>
            <a:ext cx="7349700" cy="675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Obtaining access to CDR data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54223" y="3112843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Obtaining data access is hard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657951"/>
            <a:ext cx="8520600" cy="2625291"/>
          </a:xfrm>
        </p:spPr>
        <p:txBody>
          <a:bodyPr>
            <a:normAutofit fontScale="70000" lnSpcReduction="20000"/>
          </a:bodyPr>
          <a:lstStyle/>
          <a:p>
            <a:pPr lvl="0" algn="just">
              <a:lnSpc>
                <a:spcPct val="150000"/>
              </a:lnSpc>
              <a:spcAft>
                <a:spcPts val="1800"/>
              </a:spcAft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It can be very challenging to obtain access to CDR data, for the following reasons:</a:t>
            </a:r>
          </a:p>
          <a:p>
            <a:pPr marL="342900" lvl="0" indent="-342900" algn="just">
              <a:lnSpc>
                <a:spcPct val="150000"/>
              </a:lnSpc>
              <a:spcAft>
                <a:spcPts val="18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Privacy and legal concerns</a:t>
            </a:r>
          </a:p>
          <a:p>
            <a:pPr marL="342900" lvl="0" indent="-342900" algn="just">
              <a:lnSpc>
                <a:spcPct val="150000"/>
              </a:lnSpc>
              <a:spcAft>
                <a:spcPts val="18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Ethical concerns</a:t>
            </a:r>
          </a:p>
          <a:p>
            <a:pPr marL="342900" lvl="0" indent="-342900" algn="just">
              <a:lnSpc>
                <a:spcPct val="150000"/>
              </a:lnSpc>
              <a:spcAft>
                <a:spcPts val="18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Low incentives for mobile operators to share their data.</a:t>
            </a:r>
          </a:p>
        </p:txBody>
      </p:sp>
    </p:spTree>
    <p:extLst>
      <p:ext uri="{BB962C8B-B14F-4D97-AF65-F5344CB8AC3E}">
        <p14:creationId xmlns:p14="http://schemas.microsoft.com/office/powerpoint/2010/main" val="1388442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4698" y="1488479"/>
            <a:ext cx="4953319" cy="211394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CDR data are ‘personal data’ because it contains the location history of each person.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Personal data are subject to strict national and regional legislations. 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indent="-342900">
              <a:spcAft>
                <a:spcPts val="1200"/>
              </a:spcAft>
              <a:buClr>
                <a:srgbClr val="095798"/>
              </a:buClr>
              <a:buFont typeface="Wingdings" panose="05000000000000000000" pitchFamily="2" charset="2"/>
              <a:buChar char="§"/>
            </a:pPr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E1CCD-1C0D-8840-9FCD-BC650C71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52" y="131902"/>
            <a:ext cx="3429922" cy="221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5F284A-7971-6545-BF85-D7D7883ECE40}"/>
              </a:ext>
            </a:extLst>
          </p:cNvPr>
          <p:cNvSpPr/>
          <p:nvPr/>
        </p:nvSpPr>
        <p:spPr>
          <a:xfrm>
            <a:off x="7220613" y="2300511"/>
            <a:ext cx="21883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0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Guardian, 12</a:t>
            </a:r>
            <a:r>
              <a:rPr lang="en-GB" sz="1000" i="1" baseline="30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</a:t>
            </a:r>
            <a:r>
              <a:rPr lang="en-GB" sz="10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May 2018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Privacy &amp; Legal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4698" y="3326603"/>
            <a:ext cx="8467868" cy="129266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/>
          </a:bodyPr>
          <a:lstStyle/>
          <a:p>
            <a:pPr marL="342900" indent="-342900" defTabSz="6858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kern="12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These laws specify how personal data need to be treated. They protect the privacy rights of citizens.</a:t>
            </a:r>
          </a:p>
        </p:txBody>
      </p:sp>
    </p:spTree>
    <p:extLst>
      <p:ext uri="{BB962C8B-B14F-4D97-AF65-F5344CB8AC3E}">
        <p14:creationId xmlns:p14="http://schemas.microsoft.com/office/powerpoint/2010/main" val="363062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4698" y="1488479"/>
            <a:ext cx="4953319" cy="1720516"/>
          </a:xfr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Compliance with all relevant legislations is necessary in order to obtain data access. This may include interacting with the national regulatory body.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MNO may also have their own internal requirements that need to be met.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Char char="§"/>
            </a:pP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Privacy &amp; Legal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291BC-1985-624B-BBAF-257A9CDA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566" y="1265830"/>
            <a:ext cx="1103790" cy="661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1244BF-89F6-374C-A6A3-4D2D4882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88" y="2090167"/>
            <a:ext cx="3081176" cy="90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FC0723-8BE4-8F46-B67E-6B6DC9A6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78" y="3241203"/>
            <a:ext cx="3692170" cy="7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67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4699" y="1488479"/>
            <a:ext cx="3526370" cy="1720516"/>
          </a:xfr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ensure that our work is compliant with all required legislations, including GDPR.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choose also to adhere to GSMA data integrity guidelines, so data never leaves the MNO premises.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Privacy &amp; Legal</a:t>
            </a:r>
          </a:p>
        </p:txBody>
      </p:sp>
      <p:pic>
        <p:nvPicPr>
          <p:cNvPr id="7" name="Screen Shot 2018-03-19 at 10.57.32.png" descr="Screen Shot 2018-03-19 at 10.57.32.png">
            <a:extLst>
              <a:ext uri="{FF2B5EF4-FFF2-40B4-BE49-F238E27FC236}">
                <a16:creationId xmlns:a16="http://schemas.microsoft.com/office/drawing/2014/main" id="{4D706A68-364D-7847-B385-6BC7E9C46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2343"/>
          <a:stretch/>
        </p:blipFill>
        <p:spPr>
          <a:xfrm>
            <a:off x="3887193" y="1017725"/>
            <a:ext cx="5256807" cy="25574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103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7665652" cy="3190056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happens if the data, or the insights, fall into the hands of undesirable actors?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ight"/>
                <a:ea typeface="Roboto Light"/>
                <a:cs typeface="Roboto"/>
                <a:sym typeface="Roboto Light"/>
              </a:rPr>
              <a:t>How do we prevent the misuse of data? Whose responsibility is this?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ight"/>
                <a:ea typeface="Roboto Light"/>
                <a:cs typeface="Roboto"/>
                <a:sym typeface="Roboto Light"/>
              </a:rPr>
              <a:t>How do the risks compare to the benefits, and the risks of non-use?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Ethical concerns</a:t>
            </a:r>
          </a:p>
        </p:txBody>
      </p:sp>
    </p:spTree>
    <p:extLst>
      <p:ext uri="{BB962C8B-B14F-4D97-AF65-F5344CB8AC3E}">
        <p14:creationId xmlns:p14="http://schemas.microsoft.com/office/powerpoint/2010/main" val="101270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7"/>
            <a:ext cx="8520600" cy="3586722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Mobile operators must invest time and resources to provide data access.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There are also risks associated with sharing this data: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 data breach would have a very negative impact on their reputation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Miscommunication about the project will have a very negative impact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data have high commercial value to them, and competitors can take advantage.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Given the risks, why do you think some MNOs are willing to share their data?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CSR is one reason – see e.g. https://</a:t>
            </a:r>
            <a:r>
              <a:rPr lang="en-GB" sz="2400" dirty="0" err="1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ghanaweb.com</a:t>
            </a: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/</a:t>
            </a:r>
            <a:r>
              <a:rPr lang="en-GB" sz="2400" dirty="0" err="1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GhanaHomePage</a:t>
            </a: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/business/Vodafone-Foundation-crowned-CSR-leader-in-Ghana-760720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Why should MNOs share their data?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046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5020696" cy="3190056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You can either have access to individual-level data, or aggregated data.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Individual-level data are the records of each </a:t>
            </a:r>
            <a:r>
              <a:rPr lang="en-GB" sz="16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individual </a:t>
            </a: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person.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Aggregated data only contains the </a:t>
            </a:r>
            <a:r>
              <a:rPr lang="en-GB" sz="16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number</a:t>
            </a: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of people in each region, or making a particular journey.</a:t>
            </a:r>
          </a:p>
          <a:p>
            <a:pPr marL="285750" lvl="0" indent="-285750" algn="just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2400" dirty="0">
                <a:latin typeface="Merriweather"/>
                <a:ea typeface="Merriweather"/>
                <a:cs typeface="Merriweather"/>
                <a:sym typeface="Merriweather"/>
              </a:rPr>
              <a:t>Accessing individual-level vs aggregated data</a:t>
            </a:r>
          </a:p>
        </p:txBody>
      </p:sp>
      <p:pic>
        <p:nvPicPr>
          <p:cNvPr id="6" name="Picture 4" descr="https://lh5.googleusercontent.com/jFJpBI9k-JluHMzfgxi7bsKFVDoC2eOhI3VrDSblj2IveXJQCjC-LoHYOYAmDjQbCD7FWgew1XanPsPrn2AV7D09RlJgRf43k-QCkqpR4WDxhHC1HkchZ1conpjV1EVi4hkgy-TFM6M">
            <a:extLst>
              <a:ext uri="{FF2B5EF4-FFF2-40B4-BE49-F238E27FC236}">
                <a16:creationId xmlns:a16="http://schemas.microsoft.com/office/drawing/2014/main" id="{AE990408-75DC-1B44-8CE0-FAC4FC19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44" y="1467751"/>
            <a:ext cx="3449358" cy="14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66C60-3052-E84E-8573-979C47B9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661" y="3133667"/>
            <a:ext cx="2547324" cy="11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4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383"/>
          <p:cNvPicPr preferRelativeResize="0"/>
          <p:nvPr/>
        </p:nvPicPr>
        <p:blipFill rotWithShape="1">
          <a:blip r:embed="rId2">
            <a:alphaModFix amt="60000"/>
          </a:blip>
          <a:srcRect l="4793" t="9655" r="19677" b="7057"/>
          <a:stretch/>
        </p:blipFill>
        <p:spPr>
          <a:xfrm>
            <a:off x="1552784" y="-8467"/>
            <a:ext cx="7599683" cy="47139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1701" y="1284226"/>
            <a:ext cx="4438100" cy="319005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5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Flowminder is a non-profit foundation whose work focuses on vulnerable populations in LMICs.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5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5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specialise in the analysis of mobile operator data for development and humanitarian applications.</a:t>
            </a: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15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342900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5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also work with geospatial and survey data.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About Flowminder</a:t>
            </a:r>
          </a:p>
        </p:txBody>
      </p:sp>
    </p:spTree>
    <p:extLst>
      <p:ext uri="{BB962C8B-B14F-4D97-AF65-F5344CB8AC3E}">
        <p14:creationId xmlns:p14="http://schemas.microsoft.com/office/powerpoint/2010/main" val="1227797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lvl="0" algn="just">
              <a:lnSpc>
                <a:spcPct val="150000"/>
              </a:lnSpc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Individual-level data is personal data. </a:t>
            </a:r>
          </a:p>
          <a:p>
            <a:pPr lvl="0" algn="just">
              <a:lnSpc>
                <a:spcPct val="150000"/>
              </a:lnSpc>
              <a:buClr>
                <a:srgbClr val="095798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It is subject to data protection laws.</a:t>
            </a:r>
          </a:p>
          <a:p>
            <a:pPr marL="342900" lvl="0" indent="-342900" algn="just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Extensive IT infrastructure and IT security is required to securely process the data.</a:t>
            </a:r>
          </a:p>
          <a:p>
            <a:pPr marL="342900" lvl="0" indent="-342900" algn="just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rgbClr val="095798"/>
              </a:buClr>
              <a:buSzPts val="1300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Aggregated data is not subject to as many restrictions. </a:t>
            </a:r>
          </a:p>
          <a:p>
            <a:pPr lvl="0" algn="just">
              <a:lnSpc>
                <a:spcPct val="150000"/>
              </a:lnSpc>
              <a:buClr>
                <a:srgbClr val="095798"/>
              </a:buClr>
              <a:buSzPts val="1300"/>
            </a:pPr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mobile operator, or a third party, will aggregate the data and then pass to the analyst.</a:t>
            </a:r>
          </a:p>
          <a:p>
            <a:pPr marL="342900" lvl="0" indent="-342900" algn="just">
              <a:lnSpc>
                <a:spcPct val="150000"/>
              </a:lnSpc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Storage and processing is much simpler.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Individual-level data or aggregated data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6483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176689"/>
            <a:ext cx="8520600" cy="3190056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If you want access to individual-level data, one of the best models is </a:t>
            </a:r>
            <a:r>
              <a:rPr lang="en-GB" sz="16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remote access</a:t>
            </a: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Individual-level data never leave the mobile operator premises. All storage and processing is done on-site.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endParaRPr lang="en-GB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2800" dirty="0">
                <a:latin typeface="Merriweather"/>
                <a:ea typeface="Merriweather"/>
                <a:cs typeface="Merriweather"/>
                <a:sym typeface="Merriweather"/>
              </a:rPr>
              <a:t>Accessing individual-level data – remote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37A01-BA53-8E45-BB2E-F66DB8E1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2" b="10543"/>
          <a:stretch/>
        </p:blipFill>
        <p:spPr>
          <a:xfrm>
            <a:off x="2116913" y="2204185"/>
            <a:ext cx="5141117" cy="24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24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mobile operator can compute aggregates and give these to you.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You only get the aggregates that the operator has computed, and have little control over what methods are used.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Alternatively, a third-party (e.g. Flowminder) can perform the aggregation, according to custom-designed methods.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Accessing aggregated data (1)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025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Another option is for the mobile operator to install third-party software that provides an interface between their data and you e.g. </a:t>
            </a:r>
            <a:r>
              <a:rPr lang="en-GB" sz="1800" dirty="0" err="1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FlowKit</a:t>
            </a: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 </a:t>
            </a:r>
            <a:r>
              <a:rPr lang="en-GB" sz="1800" dirty="0">
                <a:hlinkClick r:id="rId2"/>
              </a:rPr>
              <a:t>https://github.com/Flowminder/FlowKit</a:t>
            </a:r>
            <a:endParaRPr lang="en-GB" sz="1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You can have more freedom over which aggregates are produced and how, even though you never see the individual-level data.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operator retains full control over who can access what data.</a:t>
            </a:r>
          </a:p>
          <a:p>
            <a:pPr marL="342900" indent="-342900">
              <a:spcAft>
                <a:spcPts val="1200"/>
              </a:spcAft>
              <a:buClr>
                <a:srgbClr val="095798"/>
              </a:buCl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GB" sz="3200" dirty="0" err="1">
                <a:latin typeface="Merriweather"/>
                <a:ea typeface="Merriweather"/>
                <a:cs typeface="Merriweather"/>
                <a:sym typeface="Merriweather"/>
              </a:rPr>
              <a:t>FlowKit</a:t>
            </a:r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3720755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378819"/>
            <a:ext cx="5146818" cy="3190056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Example analyses using </a:t>
            </a:r>
            <a:r>
              <a:rPr lang="en-GB" sz="1600" dirty="0" err="1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FlowKit</a:t>
            </a: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can be found here: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200" dirty="0">
                <a:solidFill>
                  <a:srgbClr val="095798"/>
                </a:solidFill>
                <a:hlinkClick r:id="rId2"/>
              </a:rPr>
              <a:t>https://flowkit.xyz/worked_examples/</a:t>
            </a:r>
            <a:endParaRPr lang="en-GB" sz="1200" dirty="0">
              <a:solidFill>
                <a:srgbClr val="095798"/>
              </a:solidFill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/>
              <a:t>The </a:t>
            </a:r>
            <a:r>
              <a:rPr lang="en-GB" sz="1600" dirty="0" err="1"/>
              <a:t>FlowKit</a:t>
            </a:r>
            <a:r>
              <a:rPr lang="en-GB" sz="1600" dirty="0"/>
              <a:t> white paper is available here: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200" dirty="0">
                <a:hlinkClick r:id="rId3"/>
              </a:rPr>
              <a:t>https://digitalimpactalliance.org/wp-content/uploads/2019/02/FlowKit_UnlockingthePowerofMobileData.pdf</a:t>
            </a:r>
            <a:endParaRPr lang="en-GB" sz="12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/>
          </a:p>
          <a:p>
            <a:pPr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/>
              <a:t>Email the team for more info: </a:t>
            </a:r>
            <a:r>
              <a:rPr lang="en-GB" sz="1600" dirty="0" err="1">
                <a:solidFill>
                  <a:schemeClr val="accent5"/>
                </a:solidFill>
              </a:rPr>
              <a:t>flowkit@flowminder.org</a:t>
            </a:r>
            <a:endParaRPr lang="en-GB" sz="1600" dirty="0">
              <a:solidFill>
                <a:schemeClr val="accent5"/>
              </a:solidFill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2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/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20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  <a:t>Accessing aggregated data (2)</a:t>
            </a:r>
            <a:br>
              <a:rPr lang="en-GB" sz="3200" dirty="0">
                <a:latin typeface="Merriweather"/>
                <a:ea typeface="Merriweather"/>
                <a:cs typeface="Merriweather"/>
                <a:sym typeface="Merriweather"/>
              </a:rPr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F3E78-8EC5-E34E-B910-9599A1B7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518" y="1087980"/>
            <a:ext cx="3685482" cy="3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82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2" b="27208"/>
          <a:stretch/>
        </p:blipFill>
        <p:spPr>
          <a:xfrm>
            <a:off x="9623" y="-28876"/>
            <a:ext cx="9144000" cy="52361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784"/>
            <a:ext cx="9144000" cy="5143500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233868"/>
            <a:ext cx="7349700" cy="675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Hands-on exercises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54223" y="3112843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5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Explore (fake) CDR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29A40-EE6F-4642-8339-E8C0F8BA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78818"/>
            <a:ext cx="8520600" cy="33222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</a:pP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 provided datasets (‘</a:t>
            </a:r>
            <a:r>
              <a:rPr lang="en-GB" sz="1400" dirty="0" err="1">
                <a:solidFill>
                  <a:schemeClr val="dk1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  <a:sym typeface="Roboto Light"/>
              </a:rPr>
              <a:t>cdr.csv</a:t>
            </a: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’, ‘</a:t>
            </a:r>
            <a:r>
              <a:rPr lang="en-GB" sz="1400" dirty="0" err="1">
                <a:solidFill>
                  <a:schemeClr val="dk1"/>
                </a:solidFill>
                <a:latin typeface="Courier New" panose="02070309020205020404" pitchFamily="49" charset="0"/>
                <a:ea typeface="Roboto Light"/>
                <a:cs typeface="Courier New" panose="02070309020205020404" pitchFamily="49" charset="0"/>
                <a:sym typeface="Roboto Light"/>
              </a:rPr>
              <a:t>locations.csv</a:t>
            </a: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’) contain fake data from a fictional island. You will explore these data using the Python skills you have learnt in the workshop. (Or you can use Excel, or any other tool of your choice).</a:t>
            </a:r>
          </a:p>
          <a:p>
            <a:pPr lvl="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</a:pP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Notes:</a:t>
            </a: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These exercises are for training purposes only. In real analyses, information at this individual subscriber level should </a:t>
            </a:r>
            <a:r>
              <a:rPr lang="en-GB" sz="1400" i="1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never</a:t>
            </a: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 be released.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95798"/>
              </a:buClr>
              <a:buSzPts val="1300"/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Please do not share these datasets with anyone. We are still working on these and will shortly have something that is public and shareable.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7645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Dataset description – </a:t>
            </a:r>
            <a:r>
              <a:rPr lang="en-GB" dirty="0" err="1"/>
              <a:t>cdr.csv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4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</p:txBody>
      </p:sp>
      <p:sp>
        <p:nvSpPr>
          <p:cNvPr id="4" name="Google Shape;336;p38">
            <a:extLst>
              <a:ext uri="{FF2B5EF4-FFF2-40B4-BE49-F238E27FC236}">
                <a16:creationId xmlns:a16="http://schemas.microsoft.com/office/drawing/2014/main" id="{47007D4D-3FD8-5C4C-9D95-C187EDEAEE64}"/>
              </a:ext>
            </a:extLst>
          </p:cNvPr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58BAFE-4802-814F-B5E8-1B350C0CE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12252"/>
              </p:ext>
            </p:extLst>
          </p:nvPr>
        </p:nvGraphicFramePr>
        <p:xfrm>
          <a:off x="416056" y="1415868"/>
          <a:ext cx="8195509" cy="22439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4855">
                  <a:extLst>
                    <a:ext uri="{9D8B030D-6E8A-4147-A177-3AD203B41FA5}">
                      <a16:colId xmlns:a16="http://schemas.microsoft.com/office/drawing/2014/main" val="977160661"/>
                    </a:ext>
                  </a:extLst>
                </a:gridCol>
                <a:gridCol w="5370654">
                  <a:extLst>
                    <a:ext uri="{9D8B030D-6E8A-4147-A177-3AD203B41FA5}">
                      <a16:colId xmlns:a16="http://schemas.microsoft.com/office/drawing/2014/main" val="2386275647"/>
                    </a:ext>
                  </a:extLst>
                </a:gridCol>
              </a:tblGrid>
              <a:tr h="389729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43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subscriber_id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Anonymised ID of the subscriber.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5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Date of the call.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Start time of the call.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4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ID of the cell tower the call was routed through.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6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outgoing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True if subscriber made the call, False if received.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6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965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Dataset description – </a:t>
            </a:r>
            <a:r>
              <a:rPr lang="en-GB" dirty="0" err="1"/>
              <a:t>locations.csv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Google Shape;336;p38">
            <a:extLst>
              <a:ext uri="{FF2B5EF4-FFF2-40B4-BE49-F238E27FC236}">
                <a16:creationId xmlns:a16="http://schemas.microsoft.com/office/drawing/2014/main" id="{7D87CA03-2C63-FF43-A938-F0A4C231FC0B}"/>
              </a:ext>
            </a:extLst>
          </p:cNvPr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511ADE-52F3-7742-84C2-4B9CBA576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01963"/>
              </p:ext>
            </p:extLst>
          </p:nvPr>
        </p:nvGraphicFramePr>
        <p:xfrm>
          <a:off x="416056" y="1415868"/>
          <a:ext cx="8195509" cy="26147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4855">
                  <a:extLst>
                    <a:ext uri="{9D8B030D-6E8A-4147-A177-3AD203B41FA5}">
                      <a16:colId xmlns:a16="http://schemas.microsoft.com/office/drawing/2014/main" val="977160661"/>
                    </a:ext>
                  </a:extLst>
                </a:gridCol>
                <a:gridCol w="5370654">
                  <a:extLst>
                    <a:ext uri="{9D8B030D-6E8A-4147-A177-3AD203B41FA5}">
                      <a16:colId xmlns:a16="http://schemas.microsoft.com/office/drawing/2014/main" val="2386275647"/>
                    </a:ext>
                  </a:extLst>
                </a:gridCol>
              </a:tblGrid>
              <a:tr h="389729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43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"/>
                          <a:sym typeface="Roboto Light"/>
                        </a:rPr>
                        <a:t>ID of the cell tower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5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Longitude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 err="1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lat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Latitude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4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Administrative level 1 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6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Administrative level 2 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6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sym typeface="Roboto Light"/>
                        </a:rPr>
                        <a:t>Administrative level 3 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27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663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285750" lvl="0" indent="-285750" algn="just">
              <a:lnSpc>
                <a:spcPct val="15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dk1"/>
              </a:solidFill>
              <a:latin typeface="Roboto Light"/>
              <a:ea typeface="Roboto Light"/>
              <a:cs typeface="Roboto"/>
              <a:sym typeface="Roboto Light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many subscribers are in this dataset?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time period does the dataset cover?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many distinct cell towers has each subscriber been seen at?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many distinct admin3/2/1 regions has each subscriber visited?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is the maximum number of cell towers that anyone has visited in a single day?</a:t>
            </a:r>
          </a:p>
          <a:p>
            <a:pPr marL="34290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is the maximum number of admin 3/2/1 regions that anyone has visited in a single day?</a:t>
            </a:r>
          </a:p>
          <a:p>
            <a:pPr marL="34290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On how many days is each subscriber active?</a:t>
            </a:r>
          </a:p>
          <a:p>
            <a:pPr marL="34290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many events are there per day, on average, for each subscriber, only counting days with events?</a:t>
            </a:r>
          </a:p>
          <a:p>
            <a:pPr marL="34290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During which hour(s) of the day is there most activity? When is there least activity?</a:t>
            </a:r>
          </a:p>
          <a:p>
            <a:pPr marL="342900" indent="-342900" algn="just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26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Estimate the home admin3 region of each subscriber. (Choose or come up with your own method).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44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Donors &amp; Partners</a:t>
            </a:r>
          </a:p>
        </p:txBody>
      </p:sp>
      <p:sp>
        <p:nvSpPr>
          <p:cNvPr id="6" name="Google Shape;230;p47"/>
          <p:cNvSpPr/>
          <p:nvPr/>
        </p:nvSpPr>
        <p:spPr>
          <a:xfrm>
            <a:off x="4459385" y="2223347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/>
              <a:t> </a:t>
            </a:r>
            <a:endParaRPr sz="1800"/>
          </a:p>
        </p:txBody>
      </p:sp>
      <p:pic>
        <p:nvPicPr>
          <p:cNvPr id="9" name="Google Shape;23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16015" y="3162022"/>
            <a:ext cx="450675" cy="47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3265" y="3132677"/>
            <a:ext cx="676837" cy="4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652" y="3176714"/>
            <a:ext cx="863880" cy="36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526" y="1863099"/>
            <a:ext cx="1547280" cy="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3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8301" y="1842526"/>
            <a:ext cx="1305075" cy="28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3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5613" y="1721576"/>
            <a:ext cx="517400" cy="52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3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2675" y="1781563"/>
            <a:ext cx="1013875" cy="40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40;p47"/>
          <p:cNvPicPr preferRelativeResize="0"/>
          <p:nvPr/>
        </p:nvPicPr>
        <p:blipFill rotWithShape="1">
          <a:blip r:embed="rId9">
            <a:alphaModFix/>
          </a:blip>
          <a:srcRect l="9222" t="37848" b="38731"/>
          <a:stretch/>
        </p:blipFill>
        <p:spPr>
          <a:xfrm>
            <a:off x="1716190" y="3999369"/>
            <a:ext cx="926550" cy="23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1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1950" y="3132677"/>
            <a:ext cx="754707" cy="47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42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2356" y="3245367"/>
            <a:ext cx="1046725" cy="24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43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57898" y="3170860"/>
            <a:ext cx="676845" cy="51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44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14778" y="3935759"/>
            <a:ext cx="561900" cy="32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45;p47"/>
          <p:cNvPicPr preferRelativeResize="0"/>
          <p:nvPr/>
        </p:nvPicPr>
        <p:blipFill rotWithShape="1">
          <a:blip r:embed="rId14">
            <a:alphaModFix/>
          </a:blip>
          <a:srcRect b="15775"/>
          <a:stretch/>
        </p:blipFill>
        <p:spPr>
          <a:xfrm>
            <a:off x="2808520" y="3214563"/>
            <a:ext cx="863878" cy="323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46;p47"/>
          <p:cNvPicPr preferRelativeResize="0"/>
          <p:nvPr/>
        </p:nvPicPr>
        <p:blipFill rotWithShape="1">
          <a:blip r:embed="rId15">
            <a:alphaModFix/>
          </a:blip>
          <a:srcRect l="14551" t="17882" r="14324" b="16058"/>
          <a:stretch/>
        </p:blipFill>
        <p:spPr>
          <a:xfrm>
            <a:off x="4181714" y="1678162"/>
            <a:ext cx="983650" cy="5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47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14953" y="3979197"/>
            <a:ext cx="1305075" cy="26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8;p4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96817" y="3825278"/>
            <a:ext cx="1013872" cy="41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49;p4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24094" y="3232770"/>
            <a:ext cx="743134" cy="34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0;p4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929476" y="3806078"/>
            <a:ext cx="843900" cy="4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1;p4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83578" y="3973027"/>
            <a:ext cx="1186500" cy="25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52;p4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871439" y="3882864"/>
            <a:ext cx="517377" cy="4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53;p47" descr="Harvard_Wreath_Logo_1.svg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22140" y="1733423"/>
            <a:ext cx="517399" cy="50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54;p47" descr="princeton-logo.jpe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994901" y="1815664"/>
            <a:ext cx="1013875" cy="33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55;p4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194711" y="3120082"/>
            <a:ext cx="549219" cy="52358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56;p47"/>
          <p:cNvSpPr txBox="1"/>
          <p:nvPr/>
        </p:nvSpPr>
        <p:spPr>
          <a:xfrm>
            <a:off x="311700" y="1332125"/>
            <a:ext cx="3419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GB" sz="1500" b="1">
                <a:latin typeface="Merriweather"/>
                <a:ea typeface="Merriweather"/>
                <a:cs typeface="Merriweather"/>
                <a:sym typeface="Merriweather"/>
              </a:rPr>
              <a:t>Academic partners</a:t>
            </a:r>
            <a:endParaRPr sz="15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" name="Google Shape;257;p47"/>
          <p:cNvSpPr txBox="1"/>
          <p:nvPr/>
        </p:nvSpPr>
        <p:spPr>
          <a:xfrm>
            <a:off x="312815" y="2598226"/>
            <a:ext cx="3419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GB" sz="1500" b="1">
                <a:latin typeface="Merriweather"/>
                <a:ea typeface="Merriweather"/>
                <a:cs typeface="Merriweather"/>
                <a:sym typeface="Merriweather"/>
              </a:rPr>
              <a:t>Donors and collaborators</a:t>
            </a:r>
            <a:endParaRPr sz="15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30" y="3887222"/>
            <a:ext cx="424483" cy="4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17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 analysis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are the subscribers similar and different, in terms of their mobility behaviour?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How are the subscribers similar and different, in terms of their calling behaviour?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GB" sz="1700" dirty="0">
                <a:solidFill>
                  <a:schemeClr val="dk1"/>
                </a:solidFill>
                <a:latin typeface="Roboto Light"/>
                <a:ea typeface="Roboto Light"/>
                <a:cs typeface="Roboto"/>
                <a:sym typeface="Roboto Light"/>
              </a:rPr>
              <a:t>What types of information contained in this dataset could be indicative of socioeconomic status / poverty level?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2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988B56-879F-7B4E-AA3D-C55CD626E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98" y="2417861"/>
            <a:ext cx="1803494" cy="1803494"/>
          </a:xfrm>
          <a:prstGeom prst="rect">
            <a:avLst/>
          </a:prstGeom>
        </p:spPr>
      </p:pic>
      <p:sp>
        <p:nvSpPr>
          <p:cNvPr id="36" name="Google Shape;334;p38"/>
          <p:cNvSpPr txBox="1"/>
          <p:nvPr/>
        </p:nvSpPr>
        <p:spPr>
          <a:xfrm>
            <a:off x="311228" y="1203039"/>
            <a:ext cx="8287184" cy="102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GB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 a lot of time and effort developing trusted, sustainable relationships with MNOs in order to obtain access to their data.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300"/>
            </a:pPr>
            <a:endParaRPr lang="en-GB" sz="16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" name="Google Shape;336;p38"/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D10CE71-CF52-CF46-808B-6DC71B5A6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762" y="2608408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849356-2A8A-1047-BE9D-6A454A4A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4" y="2578941"/>
            <a:ext cx="1613204" cy="9679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3975912-1460-BB4C-895A-86856987F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032" y="2608408"/>
            <a:ext cx="2105380" cy="1203074"/>
          </a:xfrm>
          <a:prstGeom prst="rect">
            <a:avLst/>
          </a:prstGeom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Key Partners: Mobile Network Operators (MNOs)</a:t>
            </a:r>
          </a:p>
        </p:txBody>
      </p:sp>
    </p:spTree>
    <p:extLst>
      <p:ext uri="{BB962C8B-B14F-4D97-AF65-F5344CB8AC3E}">
        <p14:creationId xmlns:p14="http://schemas.microsoft.com/office/powerpoint/2010/main" val="220274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5"/>
          <a:stretch/>
        </p:blipFill>
        <p:spPr>
          <a:xfrm>
            <a:off x="0" y="0"/>
            <a:ext cx="9157984" cy="51880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" y="-1"/>
            <a:ext cx="9144000" cy="5188017"/>
          </a:xfrm>
          <a:prstGeom prst="rect">
            <a:avLst/>
          </a:prstGeom>
          <a:solidFill>
            <a:srgbClr val="09579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65" name="Shape 165"/>
          <p:cNvSpPr txBox="1"/>
          <p:nvPr/>
        </p:nvSpPr>
        <p:spPr>
          <a:xfrm>
            <a:off x="897150" y="2057811"/>
            <a:ext cx="7349700" cy="135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to Call Detail Records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4344597" y="3440102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4876090"/>
            <a:ext cx="1216022" cy="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1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CDR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388" y="1359845"/>
            <a:ext cx="2156329" cy="3190056"/>
          </a:xfrm>
        </p:spPr>
        <p:txBody>
          <a:bodyPr>
            <a:normAutofit/>
          </a:bodyPr>
          <a:lstStyle/>
          <a:p>
            <a:pPr lvl="0">
              <a:lnSpc>
                <a:spcPct val="114000"/>
              </a:lnSpc>
              <a:buClr>
                <a:schemeClr val="dk1"/>
              </a:buClr>
              <a:buSzPts val="1300"/>
            </a:pPr>
            <a:r>
              <a:rPr lang="en-GB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Call detail records are generated automatically by MNOs for operational purposes (billing).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66" y="1277846"/>
            <a:ext cx="1025238" cy="1025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24" y="4226240"/>
            <a:ext cx="1264307" cy="323662"/>
          </a:xfrm>
          <a:prstGeom prst="rect">
            <a:avLst/>
          </a:prstGeom>
        </p:spPr>
      </p:pic>
      <p:grpSp>
        <p:nvGrpSpPr>
          <p:cNvPr id="6" name="Shape 468"/>
          <p:cNvGrpSpPr/>
          <p:nvPr/>
        </p:nvGrpSpPr>
        <p:grpSpPr>
          <a:xfrm>
            <a:off x="4281553" y="1589452"/>
            <a:ext cx="3371900" cy="2007272"/>
            <a:chOff x="3110478" y="2167167"/>
            <a:chExt cx="3371900" cy="2007272"/>
          </a:xfrm>
          <a:solidFill>
            <a:srgbClr val="095798"/>
          </a:solidFill>
        </p:grpSpPr>
        <p:grpSp>
          <p:nvGrpSpPr>
            <p:cNvPr id="7" name="Shape 469"/>
            <p:cNvGrpSpPr/>
            <p:nvPr/>
          </p:nvGrpSpPr>
          <p:grpSpPr>
            <a:xfrm>
              <a:off x="3110478" y="2167180"/>
              <a:ext cx="3371900" cy="2007259"/>
              <a:chOff x="3110578" y="2167167"/>
              <a:chExt cx="3371900" cy="2007259"/>
            </a:xfrm>
            <a:grpFill/>
          </p:grpSpPr>
          <p:sp>
            <p:nvSpPr>
              <p:cNvPr id="15" name="Shape 470"/>
              <p:cNvSpPr/>
              <p:nvPr/>
            </p:nvSpPr>
            <p:spPr>
              <a:xfrm rot="10800000" flipH="1">
                <a:off x="4645868" y="3973417"/>
                <a:ext cx="201000" cy="201000"/>
              </a:xfrm>
              <a:prstGeom prst="donut">
                <a:avLst>
                  <a:gd name="adj" fmla="val 2500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Shape 471"/>
              <p:cNvSpPr/>
              <p:nvPr/>
            </p:nvSpPr>
            <p:spPr>
              <a:xfrm rot="10800000" flipH="1">
                <a:off x="6281478" y="2167167"/>
                <a:ext cx="201000" cy="201000"/>
              </a:xfrm>
              <a:prstGeom prst="donut">
                <a:avLst>
                  <a:gd name="adj" fmla="val 2500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" name="Shape 472"/>
              <p:cNvCxnSpPr>
                <a:stCxn id="15" idx="6"/>
                <a:endCxn id="16" idx="2"/>
              </p:cNvCxnSpPr>
              <p:nvPr/>
            </p:nvCxnSpPr>
            <p:spPr>
              <a:xfrm rot="10800000" flipH="1">
                <a:off x="4846868" y="2267617"/>
                <a:ext cx="1434600" cy="1806300"/>
              </a:xfrm>
              <a:prstGeom prst="straightConnector1">
                <a:avLst/>
              </a:prstGeom>
              <a:grpFill/>
              <a:ln w="38100" cap="flat" cmpd="sng">
                <a:solidFill>
                  <a:srgbClr val="095798"/>
                </a:solidFill>
                <a:prstDash val="dot"/>
                <a:round/>
                <a:headEnd type="none" w="lg" len="lg"/>
                <a:tailEnd type="none" w="lg" len="lg"/>
              </a:ln>
            </p:spPr>
          </p:cxnSp>
          <p:sp>
            <p:nvSpPr>
              <p:cNvPr id="18" name="Shape 473"/>
              <p:cNvSpPr/>
              <p:nvPr/>
            </p:nvSpPr>
            <p:spPr>
              <a:xfrm rot="10800000" flipH="1">
                <a:off x="3110578" y="3973427"/>
                <a:ext cx="201000" cy="201000"/>
              </a:xfrm>
              <a:prstGeom prst="donut">
                <a:avLst>
                  <a:gd name="adj" fmla="val 25000"/>
                </a:avLst>
              </a:prstGeom>
              <a:grpFill/>
              <a:ln w="9525" cap="flat" cmpd="sng">
                <a:solidFill>
                  <a:srgbClr val="09579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" name="Shape 474"/>
              <p:cNvCxnSpPr>
                <a:stCxn id="18" idx="6"/>
                <a:endCxn id="15" idx="2"/>
              </p:cNvCxnSpPr>
              <p:nvPr/>
            </p:nvCxnSpPr>
            <p:spPr>
              <a:xfrm>
                <a:off x="3311578" y="4073927"/>
                <a:ext cx="1334400" cy="0"/>
              </a:xfrm>
              <a:prstGeom prst="straightConnector1">
                <a:avLst/>
              </a:prstGeom>
              <a:grpFill/>
              <a:ln w="38100" cap="flat" cmpd="sng">
                <a:solidFill>
                  <a:srgbClr val="09579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8" name="Shape 475"/>
            <p:cNvGrpSpPr/>
            <p:nvPr/>
          </p:nvGrpSpPr>
          <p:grpSpPr>
            <a:xfrm>
              <a:off x="3110578" y="2167167"/>
              <a:ext cx="3371730" cy="201010"/>
              <a:chOff x="3110578" y="2167167"/>
              <a:chExt cx="3371730" cy="201010"/>
            </a:xfrm>
            <a:grpFill/>
          </p:grpSpPr>
          <p:grpSp>
            <p:nvGrpSpPr>
              <p:cNvPr id="9" name="Shape 476"/>
              <p:cNvGrpSpPr/>
              <p:nvPr/>
            </p:nvGrpSpPr>
            <p:grpSpPr>
              <a:xfrm>
                <a:off x="3110578" y="2167177"/>
                <a:ext cx="3371730" cy="201000"/>
                <a:chOff x="3110578" y="2167177"/>
                <a:chExt cx="3371730" cy="201000"/>
              </a:xfrm>
              <a:grpFill/>
            </p:grpSpPr>
            <p:sp>
              <p:nvSpPr>
                <p:cNvPr id="11" name="Shape 477"/>
                <p:cNvSpPr/>
                <p:nvPr/>
              </p:nvSpPr>
              <p:spPr>
                <a:xfrm rot="10800000" flipH="1">
                  <a:off x="6281353" y="2167212"/>
                  <a:ext cx="200955" cy="200955"/>
                </a:xfrm>
                <a:prstGeom prst="donut">
                  <a:avLst>
                    <a:gd name="adj" fmla="val 25000"/>
                  </a:avLst>
                </a:prstGeom>
                <a:grpFill/>
                <a:ln w="9525" cap="flat" cmpd="sng">
                  <a:solidFill>
                    <a:srgbClr val="09579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defTabSz="685800">
                    <a:buClrTx/>
                  </a:pPr>
                  <a:endParaRPr sz="180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" name="Shape 478"/>
                <p:cNvCxnSpPr>
                  <a:stCxn id="10" idx="6"/>
                  <a:endCxn id="11" idx="2"/>
                </p:cNvCxnSpPr>
                <p:nvPr/>
              </p:nvCxnSpPr>
              <p:spPr>
                <a:xfrm>
                  <a:off x="4846893" y="2267667"/>
                  <a:ext cx="1434460" cy="22"/>
                </a:xfrm>
                <a:prstGeom prst="straightConnector1">
                  <a:avLst/>
                </a:prstGeom>
                <a:grpFill/>
                <a:ln w="38100" cap="flat" cmpd="sng">
                  <a:solidFill>
                    <a:srgbClr val="095798"/>
                  </a:solidFill>
                  <a:prstDash val="dot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3" name="Shape 480"/>
                <p:cNvSpPr/>
                <p:nvPr/>
              </p:nvSpPr>
              <p:spPr>
                <a:xfrm rot="10800000" flipH="1">
                  <a:off x="3110578" y="2167177"/>
                  <a:ext cx="201000" cy="201000"/>
                </a:xfrm>
                <a:prstGeom prst="donut">
                  <a:avLst>
                    <a:gd name="adj" fmla="val 25000"/>
                  </a:avLst>
                </a:prstGeom>
                <a:grpFill/>
                <a:ln w="9525" cap="flat" cmpd="sng">
                  <a:solidFill>
                    <a:srgbClr val="09579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defTabSz="685800">
                    <a:buClrTx/>
                  </a:pPr>
                  <a:endParaRPr sz="180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" name="Shape 481"/>
                <p:cNvCxnSpPr>
                  <a:stCxn id="13" idx="6"/>
                  <a:endCxn id="10" idx="2"/>
                </p:cNvCxnSpPr>
                <p:nvPr/>
              </p:nvCxnSpPr>
              <p:spPr>
                <a:xfrm>
                  <a:off x="3311578" y="2267677"/>
                  <a:ext cx="1334400" cy="0"/>
                </a:xfrm>
                <a:prstGeom prst="straightConnector1">
                  <a:avLst/>
                </a:prstGeom>
                <a:grpFill/>
                <a:ln w="38100" cap="flat" cmpd="sng">
                  <a:solidFill>
                    <a:srgbClr val="095798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sp>
            <p:nvSpPr>
              <p:cNvPr id="10" name="Shape 479"/>
              <p:cNvSpPr/>
              <p:nvPr/>
            </p:nvSpPr>
            <p:spPr>
              <a:xfrm rot="10800000" flipH="1">
                <a:off x="4645893" y="2167167"/>
                <a:ext cx="201000" cy="201000"/>
              </a:xfrm>
              <a:prstGeom prst="donut">
                <a:avLst>
                  <a:gd name="adj" fmla="val 2500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" name="Shape 482"/>
          <p:cNvGrpSpPr/>
          <p:nvPr/>
        </p:nvGrpSpPr>
        <p:grpSpPr>
          <a:xfrm>
            <a:off x="2647748" y="1149588"/>
            <a:ext cx="6123228" cy="3091924"/>
            <a:chOff x="1127235" y="1881790"/>
            <a:chExt cx="6123228" cy="3091924"/>
          </a:xfrm>
        </p:grpSpPr>
        <p:pic>
          <p:nvPicPr>
            <p:cNvPr id="21" name="Shape 483" descr="http://www.aps-perimeter-security.com/application_photos/mobile_phone_masts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31800" y="1881792"/>
              <a:ext cx="919134" cy="10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4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24379" y="3693663"/>
              <a:ext cx="1006144" cy="1060881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med" len="med"/>
              <a:tailEnd type="none" w="med" len="med"/>
            </a:ln>
          </p:spPr>
        </p:pic>
        <p:pic>
          <p:nvPicPr>
            <p:cNvPr id="23" name="Shape 486" descr="http://www.moderndignity.com/wp-content/uploads/2012/08/Benefits-of-Online-Storage.jpg"/>
            <p:cNvPicPr preferRelativeResize="0"/>
            <p:nvPr/>
          </p:nvPicPr>
          <p:blipFill rotWithShape="1">
            <a:blip r:embed="rId6">
              <a:alphaModFix/>
            </a:blip>
            <a:srcRect l="4138" r="10538"/>
            <a:stretch/>
          </p:blipFill>
          <p:spPr>
            <a:xfrm>
              <a:off x="6192069" y="1881790"/>
              <a:ext cx="916736" cy="10743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Shape 487"/>
            <p:cNvGrpSpPr/>
            <p:nvPr/>
          </p:nvGrpSpPr>
          <p:grpSpPr>
            <a:xfrm>
              <a:off x="1326550" y="2018361"/>
              <a:ext cx="1764600" cy="1438964"/>
              <a:chOff x="1326550" y="2018361"/>
              <a:chExt cx="1764600" cy="1438964"/>
            </a:xfrm>
          </p:grpSpPr>
          <p:sp>
            <p:nvSpPr>
              <p:cNvPr id="28" name="Shape 490"/>
              <p:cNvSpPr txBox="1"/>
              <p:nvPr/>
            </p:nvSpPr>
            <p:spPr>
              <a:xfrm>
                <a:off x="1326550" y="3016025"/>
                <a:ext cx="1764600" cy="4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 defTabSz="685800">
                  <a:buClrTx/>
                </a:pPr>
                <a:r>
                  <a:rPr lang="sv" sz="1200" kern="1200" dirty="0">
                    <a:solidFill>
                      <a:srgbClr val="095798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 Light"/>
                    <a:sym typeface="Roboto Light"/>
                  </a:rPr>
                  <a:t>User makes a call from location X</a:t>
                </a:r>
              </a:p>
            </p:txBody>
          </p:sp>
          <p:sp>
            <p:nvSpPr>
              <p:cNvPr id="29" name="Shape 491"/>
              <p:cNvSpPr txBox="1"/>
              <p:nvPr/>
            </p:nvSpPr>
            <p:spPr>
              <a:xfrm>
                <a:off x="1584506" y="2018361"/>
                <a:ext cx="2502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 defTabSz="685800">
                  <a:buClrTx/>
                </a:pPr>
                <a:r>
                  <a:rPr lang="sv" sz="1600" b="1" kern="1200" dirty="0">
                    <a:solidFill>
                      <a:srgbClr val="9D8C7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rPr>
                  <a:t>X</a:t>
                </a:r>
              </a:p>
            </p:txBody>
          </p:sp>
        </p:grpSp>
        <p:sp>
          <p:nvSpPr>
            <p:cNvPr id="25" name="Shape 495"/>
            <p:cNvSpPr txBox="1"/>
            <p:nvPr/>
          </p:nvSpPr>
          <p:spPr>
            <a:xfrm>
              <a:off x="1127235" y="4532414"/>
              <a:ext cx="2140291" cy="441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User travels to location Y and makes a call</a:t>
              </a:r>
            </a:p>
          </p:txBody>
        </p:sp>
        <p:sp>
          <p:nvSpPr>
            <p:cNvPr id="26" name="Shape 497"/>
            <p:cNvSpPr txBox="1"/>
            <p:nvPr/>
          </p:nvSpPr>
          <p:spPr>
            <a:xfrm>
              <a:off x="3408180" y="3185263"/>
              <a:ext cx="1977300" cy="34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Call routed through nearest tower</a:t>
              </a:r>
            </a:p>
          </p:txBody>
        </p:sp>
        <p:sp>
          <p:nvSpPr>
            <p:cNvPr id="27" name="Shape 498"/>
            <p:cNvSpPr txBox="1"/>
            <p:nvPr/>
          </p:nvSpPr>
          <p:spPr>
            <a:xfrm>
              <a:off x="5263764" y="2955367"/>
              <a:ext cx="1986699" cy="747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Network operator</a:t>
              </a:r>
            </a:p>
            <a:p>
              <a:pPr algn="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records time and</a:t>
              </a:r>
            </a:p>
            <a:p>
              <a:pPr algn="r" defTabSz="685800">
                <a:buClrTx/>
              </a:pPr>
              <a:r>
                <a:rPr lang="sv" sz="1200" kern="1200" dirty="0">
                  <a:solidFill>
                    <a:srgbClr val="09579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/>
                  <a:sym typeface="Roboto Light"/>
                </a:rPr>
                <a:t>tower of call for billing</a:t>
              </a:r>
            </a:p>
          </p:txBody>
        </p:sp>
      </p:grpSp>
      <p:sp>
        <p:nvSpPr>
          <p:cNvPr id="30" name="Shape 491"/>
          <p:cNvSpPr txBox="1"/>
          <p:nvPr/>
        </p:nvSpPr>
        <p:spPr>
          <a:xfrm>
            <a:off x="3120398" y="2828499"/>
            <a:ext cx="250200" cy="25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 defTabSz="685800">
              <a:buClrTx/>
            </a:pPr>
            <a:r>
              <a:rPr lang="sv" sz="1600" b="1" kern="1200" dirty="0">
                <a:solidFill>
                  <a:srgbClr val="9D8C70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4" y="2872546"/>
            <a:ext cx="1025238" cy="1025238"/>
          </a:xfrm>
          <a:prstGeom prst="rect">
            <a:avLst/>
          </a:prstGeom>
        </p:spPr>
      </p:pic>
      <p:pic>
        <p:nvPicPr>
          <p:cNvPr id="32" name="Shape 484" descr="2005_0415_203628.JPG"/>
          <p:cNvPicPr preferRelativeResize="0"/>
          <p:nvPr/>
        </p:nvPicPr>
        <p:blipFill rotWithShape="1">
          <a:blip r:embed="rId7">
            <a:alphaModFix/>
          </a:blip>
          <a:srcRect t="6965" b="27721"/>
          <a:stretch/>
        </p:blipFill>
        <p:spPr>
          <a:xfrm>
            <a:off x="5440247" y="2961462"/>
            <a:ext cx="925127" cy="1069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5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oogle Shape;435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9223" y="4395573"/>
            <a:ext cx="1264308" cy="323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436;p53"/>
          <p:cNvCxnSpPr/>
          <p:nvPr/>
        </p:nvCxnSpPr>
        <p:spPr>
          <a:xfrm>
            <a:off x="416056" y="1320710"/>
            <a:ext cx="454800" cy="0"/>
          </a:xfrm>
          <a:prstGeom prst="straightConnector1">
            <a:avLst/>
          </a:prstGeom>
          <a:noFill/>
          <a:ln w="38100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Google Shape;4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51" y="1191239"/>
            <a:ext cx="8423775" cy="34792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41;p53"/>
          <p:cNvSpPr txBox="1"/>
          <p:nvPr/>
        </p:nvSpPr>
        <p:spPr>
          <a:xfrm>
            <a:off x="1154700" y="1886552"/>
            <a:ext cx="1588500" cy="371223"/>
          </a:xfrm>
          <a:prstGeom prst="rect">
            <a:avLst/>
          </a:prstGeom>
          <a:solidFill>
            <a:srgbClr val="095798"/>
          </a:solidFill>
          <a:ln w="9525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sv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anonymised caller ID</a:t>
            </a:r>
          </a:p>
        </p:txBody>
      </p:sp>
      <p:cxnSp>
        <p:nvCxnSpPr>
          <p:cNvPr id="9" name="Google Shape;442;p53"/>
          <p:cNvCxnSpPr/>
          <p:nvPr/>
        </p:nvCxnSpPr>
        <p:spPr>
          <a:xfrm rot="10800000">
            <a:off x="975950" y="1712650"/>
            <a:ext cx="231900" cy="246300"/>
          </a:xfrm>
          <a:prstGeom prst="straightConnector1">
            <a:avLst/>
          </a:prstGeom>
          <a:noFill/>
          <a:ln w="28575" cap="flat" cmpd="sng">
            <a:solidFill>
              <a:srgbClr val="095798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" name="Google Shape;443;p53"/>
          <p:cNvCxnSpPr/>
          <p:nvPr/>
        </p:nvCxnSpPr>
        <p:spPr>
          <a:xfrm rot="10800000">
            <a:off x="2019533" y="2792547"/>
            <a:ext cx="304200" cy="276600"/>
          </a:xfrm>
          <a:prstGeom prst="straightConnector1">
            <a:avLst/>
          </a:prstGeom>
          <a:noFill/>
          <a:ln w="28575" cap="flat" cmpd="sng">
            <a:solidFill>
              <a:srgbClr val="095798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1" name="Google Shape;444;p53"/>
          <p:cNvSpPr txBox="1"/>
          <p:nvPr/>
        </p:nvSpPr>
        <p:spPr>
          <a:xfrm>
            <a:off x="2259850" y="3007290"/>
            <a:ext cx="1771715" cy="349323"/>
          </a:xfrm>
          <a:prstGeom prst="rect">
            <a:avLst/>
          </a:prstGeom>
          <a:solidFill>
            <a:srgbClr val="095798"/>
          </a:solidFill>
          <a:ln w="9525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sv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anonymised receiver ID</a:t>
            </a:r>
          </a:p>
        </p:txBody>
      </p:sp>
      <p:sp>
        <p:nvSpPr>
          <p:cNvPr id="12" name="Google Shape;445;p53"/>
          <p:cNvSpPr txBox="1"/>
          <p:nvPr/>
        </p:nvSpPr>
        <p:spPr>
          <a:xfrm>
            <a:off x="3586499" y="3757663"/>
            <a:ext cx="1572641" cy="422342"/>
          </a:xfrm>
          <a:prstGeom prst="rect">
            <a:avLst/>
          </a:prstGeom>
          <a:solidFill>
            <a:srgbClr val="095798"/>
          </a:solidFill>
          <a:ln w="9525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sv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ID of network cell – maps to location</a:t>
            </a:r>
          </a:p>
        </p:txBody>
      </p:sp>
      <p:cxnSp>
        <p:nvCxnSpPr>
          <p:cNvPr id="13" name="Google Shape;446;p53"/>
          <p:cNvCxnSpPr/>
          <p:nvPr/>
        </p:nvCxnSpPr>
        <p:spPr>
          <a:xfrm rot="10800000">
            <a:off x="3422100" y="3689232"/>
            <a:ext cx="164400" cy="197700"/>
          </a:xfrm>
          <a:prstGeom prst="straightConnector1">
            <a:avLst/>
          </a:prstGeom>
          <a:noFill/>
          <a:ln w="28575" cap="flat" cmpd="sng">
            <a:solidFill>
              <a:srgbClr val="095798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" name="Google Shape;449;p53"/>
          <p:cNvSpPr txBox="1"/>
          <p:nvPr/>
        </p:nvSpPr>
        <p:spPr>
          <a:xfrm>
            <a:off x="7951964" y="3296892"/>
            <a:ext cx="897600" cy="542825"/>
          </a:xfrm>
          <a:prstGeom prst="rect">
            <a:avLst/>
          </a:prstGeom>
          <a:solidFill>
            <a:srgbClr val="095798"/>
          </a:solidFill>
          <a:ln w="9525" cap="flat" cmpd="sng">
            <a:solidFill>
              <a:srgbClr val="095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r>
              <a:rPr lang="sv" sz="11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ate and time of call</a:t>
            </a:r>
          </a:p>
        </p:txBody>
      </p:sp>
      <p:cxnSp>
        <p:nvCxnSpPr>
          <p:cNvPr id="17" name="Google Shape;450;p53"/>
          <p:cNvCxnSpPr/>
          <p:nvPr/>
        </p:nvCxnSpPr>
        <p:spPr>
          <a:xfrm rot="10800000">
            <a:off x="7396350" y="3403305"/>
            <a:ext cx="552600" cy="165000"/>
          </a:xfrm>
          <a:prstGeom prst="straightConnector1">
            <a:avLst/>
          </a:prstGeom>
          <a:noFill/>
          <a:ln w="28575" cap="flat" cmpd="sng">
            <a:solidFill>
              <a:srgbClr val="095798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CDR data?</a:t>
            </a:r>
          </a:p>
        </p:txBody>
      </p:sp>
    </p:spTree>
    <p:extLst>
      <p:ext uri="{BB962C8B-B14F-4D97-AF65-F5344CB8AC3E}">
        <p14:creationId xmlns:p14="http://schemas.microsoft.com/office/powerpoint/2010/main" val="12933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25166</TotalTime>
  <Words>2604</Words>
  <Application>Microsoft Macintosh PowerPoint</Application>
  <PresentationFormat>On-screen Show (16:9)</PresentationFormat>
  <Paragraphs>332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Calibri</vt:lpstr>
      <vt:lpstr>Arial</vt:lpstr>
      <vt:lpstr>Wingdings</vt:lpstr>
      <vt:lpstr>Roboto</vt:lpstr>
      <vt:lpstr>Roboto Light</vt:lpstr>
      <vt:lpstr>Courier New</vt:lpstr>
      <vt:lpstr>Merriweather</vt:lpstr>
      <vt:lpstr>Simple Light</vt:lpstr>
      <vt:lpstr>Office Theme</vt:lpstr>
      <vt:lpstr>1_Office Theme</vt:lpstr>
      <vt:lpstr>2_Office Theme</vt:lpstr>
      <vt:lpstr>PowerPoint Presentation</vt:lpstr>
      <vt:lpstr>Outline</vt:lpstr>
      <vt:lpstr>PowerPoint Presentation</vt:lpstr>
      <vt:lpstr>About Flowminder</vt:lpstr>
      <vt:lpstr>Donors &amp; Partners</vt:lpstr>
      <vt:lpstr>Key Partners: Mobile Network Operators (MNOs)</vt:lpstr>
      <vt:lpstr>PowerPoint Presentation</vt:lpstr>
      <vt:lpstr>What is CDR data?</vt:lpstr>
      <vt:lpstr>What is CDR data?</vt:lpstr>
      <vt:lpstr>What can you do with CDR data?</vt:lpstr>
      <vt:lpstr>How is CDR analysis relevant in LMICs?</vt:lpstr>
      <vt:lpstr>How is CDR analysis relevant in HICs?</vt:lpstr>
      <vt:lpstr>PowerPoint Presentation</vt:lpstr>
      <vt:lpstr>Data quality – system or processing issues</vt:lpstr>
      <vt:lpstr>Data quality – Analysis issues</vt:lpstr>
      <vt:lpstr>Spatial resolution</vt:lpstr>
      <vt:lpstr>Temporal resolution </vt:lpstr>
      <vt:lpstr>Sampling bias </vt:lpstr>
      <vt:lpstr>SIMs per person </vt:lpstr>
      <vt:lpstr>SIMs per person </vt:lpstr>
      <vt:lpstr>SIMs per person </vt:lpstr>
      <vt:lpstr>Examples of analysis considerations</vt:lpstr>
      <vt:lpstr>PowerPoint Presentation</vt:lpstr>
      <vt:lpstr>Post-disaster response: introduction and method </vt:lpstr>
      <vt:lpstr>Post-disaster response: analysis</vt:lpstr>
      <vt:lpstr>Predicting post-disaster movements: introduction </vt:lpstr>
      <vt:lpstr>Predicting post-disaster movements: method</vt:lpstr>
      <vt:lpstr>Predicting post-disaster movements: method </vt:lpstr>
      <vt:lpstr>Predicting post-disaster movements: key findings</vt:lpstr>
      <vt:lpstr>Estimating internal migration: introduction </vt:lpstr>
      <vt:lpstr>Estimating internal migration: results </vt:lpstr>
      <vt:lpstr>PowerPoint Presentation</vt:lpstr>
      <vt:lpstr>Obtaining data access is hard</vt:lpstr>
      <vt:lpstr>Privacy &amp; Legal</vt:lpstr>
      <vt:lpstr>Privacy &amp; Legal</vt:lpstr>
      <vt:lpstr>Privacy &amp; Legal</vt:lpstr>
      <vt:lpstr>Ethical concerns</vt:lpstr>
      <vt:lpstr>Why should MNOs share their data? </vt:lpstr>
      <vt:lpstr>Accessing individual-level vs aggregated data</vt:lpstr>
      <vt:lpstr>Individual-level data or aggregated data </vt:lpstr>
      <vt:lpstr>Accessing individual-level data – remote access</vt:lpstr>
      <vt:lpstr>Accessing aggregated data (1) </vt:lpstr>
      <vt:lpstr>FlowKit information</vt:lpstr>
      <vt:lpstr>Accessing aggregated data (2) </vt:lpstr>
      <vt:lpstr>PowerPoint Presentation</vt:lpstr>
      <vt:lpstr>Explore (fake) CDR data</vt:lpstr>
      <vt:lpstr>Dataset description – cdr.csv</vt:lpstr>
      <vt:lpstr>Dataset description – locations.csv</vt:lpstr>
      <vt:lpstr>Questions</vt:lpstr>
      <vt:lpstr>Open analysis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Delaporte</dc:creator>
  <cp:lastModifiedBy>Tracey Li</cp:lastModifiedBy>
  <cp:revision>219</cp:revision>
  <dcterms:modified xsi:type="dcterms:W3CDTF">2019-07-18T09:36:39Z</dcterms:modified>
</cp:coreProperties>
</file>